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1" r:id="rId2"/>
    <p:sldId id="327" r:id="rId3"/>
    <p:sldId id="344" r:id="rId4"/>
    <p:sldId id="322" r:id="rId5"/>
    <p:sldId id="329" r:id="rId6"/>
    <p:sldId id="345" r:id="rId7"/>
    <p:sldId id="346" r:id="rId8"/>
    <p:sldId id="348" r:id="rId9"/>
    <p:sldId id="323" r:id="rId10"/>
    <p:sldId id="330" r:id="rId11"/>
    <p:sldId id="324" r:id="rId12"/>
    <p:sldId id="334" r:id="rId13"/>
    <p:sldId id="349" r:id="rId14"/>
    <p:sldId id="335" r:id="rId15"/>
    <p:sldId id="336" r:id="rId16"/>
    <p:sldId id="350" r:id="rId17"/>
    <p:sldId id="351" r:id="rId18"/>
    <p:sldId id="294" r:id="rId19"/>
    <p:sldId id="337" r:id="rId20"/>
    <p:sldId id="338" r:id="rId21"/>
    <p:sldId id="339" r:id="rId22"/>
    <p:sldId id="340" r:id="rId23"/>
    <p:sldId id="341" r:id="rId24"/>
    <p:sldId id="342" r:id="rId25"/>
    <p:sldId id="34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p:restoredTop sz="94643"/>
  </p:normalViewPr>
  <p:slideViewPr>
    <p:cSldViewPr snapToGrid="0" snapToObjects="1">
      <p:cViewPr varScale="1">
        <p:scale>
          <a:sx n="110" d="100"/>
          <a:sy n="110" d="100"/>
        </p:scale>
        <p:origin x="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858D-58BB-FD47-89E6-A9652E6915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255634-B7FF-0B47-B6D7-4E4693D33B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5F0089-198D-8F48-88AD-89148607AC90}"/>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5" name="Footer Placeholder 4">
            <a:extLst>
              <a:ext uri="{FF2B5EF4-FFF2-40B4-BE49-F238E27FC236}">
                <a16:creationId xmlns:a16="http://schemas.microsoft.com/office/drawing/2014/main" id="{FD20D144-732F-B44D-BF57-AF3639AB5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605F2-50F7-4E41-B1B0-86AE563EE27D}"/>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272297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A0A7-EFD4-5C45-9163-F3D991D4FA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4CF926-EA04-D14F-B44B-5DFCB9EAEE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74756-52F6-A540-8C25-14ED73DFF020}"/>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5" name="Footer Placeholder 4">
            <a:extLst>
              <a:ext uri="{FF2B5EF4-FFF2-40B4-BE49-F238E27FC236}">
                <a16:creationId xmlns:a16="http://schemas.microsoft.com/office/drawing/2014/main" id="{88C335EE-0522-9549-8086-ECE5EFBF0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A08C5-333B-6A4A-86D9-5F415AA06D59}"/>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125794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D544C-AB97-784A-A96E-6816AC66B4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09BE29-7256-8E47-8AE6-2B0EB0B6E1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69E3A-9AFE-5E43-9FD7-F9E227C9CB8D}"/>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5" name="Footer Placeholder 4">
            <a:extLst>
              <a:ext uri="{FF2B5EF4-FFF2-40B4-BE49-F238E27FC236}">
                <a16:creationId xmlns:a16="http://schemas.microsoft.com/office/drawing/2014/main" id="{0DC434B6-6279-9940-B793-4FE551306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5D581-5DA6-714A-B679-04F9528F04C1}"/>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387508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E05E1-0ECD-2147-BAE7-AF44A1595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1260C-5668-0D4C-B610-702D0B5F8C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1AA0B-062E-2145-AE24-C2FE1ADB9A86}"/>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5" name="Footer Placeholder 4">
            <a:extLst>
              <a:ext uri="{FF2B5EF4-FFF2-40B4-BE49-F238E27FC236}">
                <a16:creationId xmlns:a16="http://schemas.microsoft.com/office/drawing/2014/main" id="{5786E324-205C-A446-B4E6-379C4E501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14BD8-1984-394F-B3F8-8C4B8EDD81D5}"/>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186818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750C-2F28-3F47-89FA-9B06DCB16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2C5AFC-57C4-FC47-85D4-E830D535D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B10863-C30C-1945-A5B9-923093D28C82}"/>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5" name="Footer Placeholder 4">
            <a:extLst>
              <a:ext uri="{FF2B5EF4-FFF2-40B4-BE49-F238E27FC236}">
                <a16:creationId xmlns:a16="http://schemas.microsoft.com/office/drawing/2014/main" id="{86D39103-F558-CA40-9504-EA221EA83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A2FB1-7D1B-1B46-B257-8E138A829167}"/>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368854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E02F-E0E8-6346-881A-807F8FDC35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8E49C4-E370-FB4E-81DE-59BAFB714B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1E92F-FFA6-C044-A8A5-4862BFE7EC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8C523-A2A8-9E4C-AEA3-386619C7305F}"/>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6" name="Footer Placeholder 5">
            <a:extLst>
              <a:ext uri="{FF2B5EF4-FFF2-40B4-BE49-F238E27FC236}">
                <a16:creationId xmlns:a16="http://schemas.microsoft.com/office/drawing/2014/main" id="{D60BBC11-055D-0445-B136-8D9A96ABA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E2596-5E7A-C045-A849-9CC5E7920C8E}"/>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213206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EB5B-A846-4E4A-8081-D882CCC11A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E45A3D-B5E8-574A-84A3-4610D6A96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BDCB76-2529-6D41-BE1D-86DB170CBE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96C5D0-1BCA-854B-ADF4-4DB566215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807883-A410-1740-BAC7-716C772A08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CDD0F-42A7-9B4F-8366-412F0C4BCB09}"/>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8" name="Footer Placeholder 7">
            <a:extLst>
              <a:ext uri="{FF2B5EF4-FFF2-40B4-BE49-F238E27FC236}">
                <a16:creationId xmlns:a16="http://schemas.microsoft.com/office/drawing/2014/main" id="{5DF90DF4-3ED5-924D-BE0A-30B89D1500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D1E9EA-A6A4-5246-9D89-9AC0AC3C7D64}"/>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20706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41E2-CD83-7949-8955-99CBA83E11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4956E5-BE0E-7B43-9FBD-414A4B526D43}"/>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4" name="Footer Placeholder 3">
            <a:extLst>
              <a:ext uri="{FF2B5EF4-FFF2-40B4-BE49-F238E27FC236}">
                <a16:creationId xmlns:a16="http://schemas.microsoft.com/office/drawing/2014/main" id="{178C1AD7-BEDB-A246-BE37-C603370B9D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BAF7CE-AC0B-0840-8E7D-7094DA906B36}"/>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286044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8A674B-C292-DC4E-8DCA-FB716A30631B}"/>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3" name="Footer Placeholder 2">
            <a:extLst>
              <a:ext uri="{FF2B5EF4-FFF2-40B4-BE49-F238E27FC236}">
                <a16:creationId xmlns:a16="http://schemas.microsoft.com/office/drawing/2014/main" id="{D7AC40FB-B54F-B648-A266-A86CCB564B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6C51B8-3516-5545-B6E5-6ECF7D801139}"/>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326433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D445-92DE-6B41-AE59-F73B8EC3E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668D15-7847-3A4B-B85D-C2356B7B1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CA340B-E6BD-7F46-9CCC-A26BDDA3A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C77DDF-7985-4641-A86C-66D9A8CB5F98}"/>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6" name="Footer Placeholder 5">
            <a:extLst>
              <a:ext uri="{FF2B5EF4-FFF2-40B4-BE49-F238E27FC236}">
                <a16:creationId xmlns:a16="http://schemas.microsoft.com/office/drawing/2014/main" id="{9C826BAE-7132-6D4D-B049-520EF899A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FFB07-F891-944B-A1A7-13A9AB0D1BC7}"/>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65818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A606-B9C3-D44A-9A7B-0BDE9168D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6BA0DE-D886-554D-9E17-3D8F18FB6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6A6544-F7AB-0544-A369-AAD70A90D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FF1EE4-07C8-F744-86B3-046CD307B897}"/>
              </a:ext>
            </a:extLst>
          </p:cNvPr>
          <p:cNvSpPr>
            <a:spLocks noGrp="1"/>
          </p:cNvSpPr>
          <p:nvPr>
            <p:ph type="dt" sz="half" idx="10"/>
          </p:nvPr>
        </p:nvSpPr>
        <p:spPr/>
        <p:txBody>
          <a:bodyPr/>
          <a:lstStyle/>
          <a:p>
            <a:fld id="{AAD860A1-9CC2-E14B-A135-322B8915E526}" type="datetimeFigureOut">
              <a:rPr lang="en-US" smtClean="0"/>
              <a:t>9/30/18</a:t>
            </a:fld>
            <a:endParaRPr lang="en-US"/>
          </a:p>
        </p:txBody>
      </p:sp>
      <p:sp>
        <p:nvSpPr>
          <p:cNvPr id="6" name="Footer Placeholder 5">
            <a:extLst>
              <a:ext uri="{FF2B5EF4-FFF2-40B4-BE49-F238E27FC236}">
                <a16:creationId xmlns:a16="http://schemas.microsoft.com/office/drawing/2014/main" id="{BF49EC67-5C31-834E-A667-A248AB5EC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798B1-39BD-B840-BFF0-B720D8256F30}"/>
              </a:ext>
            </a:extLst>
          </p:cNvPr>
          <p:cNvSpPr>
            <a:spLocks noGrp="1"/>
          </p:cNvSpPr>
          <p:nvPr>
            <p:ph type="sldNum" sz="quarter" idx="12"/>
          </p:nvPr>
        </p:nvSpPr>
        <p:spPr/>
        <p:txBody>
          <a:bodyPr/>
          <a:lstStyle/>
          <a:p>
            <a:fld id="{7602899F-1C2E-CF47-9112-67CB10F78AB5}" type="slidenum">
              <a:rPr lang="en-US" smtClean="0"/>
              <a:t>‹#›</a:t>
            </a:fld>
            <a:endParaRPr lang="en-US"/>
          </a:p>
        </p:txBody>
      </p:sp>
    </p:spTree>
    <p:extLst>
      <p:ext uri="{BB962C8B-B14F-4D97-AF65-F5344CB8AC3E}">
        <p14:creationId xmlns:p14="http://schemas.microsoft.com/office/powerpoint/2010/main" val="32317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3A7E4-29F5-F04D-ADAE-CB6338A24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63DE16-25FA-A848-BDA2-8B14AAFBC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9C16A-B812-8144-87FD-1780E080E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860A1-9CC2-E14B-A135-322B8915E526}" type="datetimeFigureOut">
              <a:rPr lang="en-US" smtClean="0"/>
              <a:t>9/30/18</a:t>
            </a:fld>
            <a:endParaRPr lang="en-US"/>
          </a:p>
        </p:txBody>
      </p:sp>
      <p:sp>
        <p:nvSpPr>
          <p:cNvPr id="5" name="Footer Placeholder 4">
            <a:extLst>
              <a:ext uri="{FF2B5EF4-FFF2-40B4-BE49-F238E27FC236}">
                <a16:creationId xmlns:a16="http://schemas.microsoft.com/office/drawing/2014/main" id="{E9CB6841-AA07-B94B-A19F-B70BBEB67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26BD77-8684-B142-AB42-72C7EEDD1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2899F-1C2E-CF47-9112-67CB10F78AB5}" type="slidenum">
              <a:rPr lang="en-US" smtClean="0"/>
              <a:t>‹#›</a:t>
            </a:fld>
            <a:endParaRPr lang="en-US"/>
          </a:p>
        </p:txBody>
      </p:sp>
    </p:spTree>
    <p:extLst>
      <p:ext uri="{BB962C8B-B14F-4D97-AF65-F5344CB8AC3E}">
        <p14:creationId xmlns:p14="http://schemas.microsoft.com/office/powerpoint/2010/main" val="77574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d.gov.nl.ca/edu/k12/curriculum/documents/socialstudies/2010/NLS2205-03b(ch1_pp52-73).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 Id="rId9"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 Id="rId9" Type="http://schemas.openxmlformats.org/officeDocument/2006/relationships/image" Target="../media/image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F429487-29E8-6F4A-8C42-4975F10F6F6B}"/>
              </a:ext>
            </a:extLst>
          </p:cNvPr>
          <p:cNvSpPr>
            <a:spLocks noGrp="1"/>
          </p:cNvSpPr>
          <p:nvPr>
            <p:ph type="title"/>
          </p:nvPr>
        </p:nvSpPr>
        <p:spPr>
          <a:xfrm>
            <a:off x="1981200" y="30163"/>
            <a:ext cx="8229600" cy="868362"/>
          </a:xfrm>
        </p:spPr>
        <p:txBody>
          <a:bodyPr/>
          <a:lstStyle/>
          <a:p>
            <a:r>
              <a:rPr lang="en-US" altLang="en-US"/>
              <a:t>Topic 1.7 - Politics</a:t>
            </a:r>
          </a:p>
        </p:txBody>
      </p:sp>
      <p:sp>
        <p:nvSpPr>
          <p:cNvPr id="44035" name="Content Placeholder 2">
            <a:extLst>
              <a:ext uri="{FF2B5EF4-FFF2-40B4-BE49-F238E27FC236}">
                <a16:creationId xmlns:a16="http://schemas.microsoft.com/office/drawing/2014/main" id="{853F4DD7-6554-6B47-A0FF-FDDD7C4D0D80}"/>
              </a:ext>
            </a:extLst>
          </p:cNvPr>
          <p:cNvSpPr>
            <a:spLocks noGrp="1"/>
          </p:cNvSpPr>
          <p:nvPr>
            <p:ph idx="1"/>
          </p:nvPr>
        </p:nvSpPr>
        <p:spPr>
          <a:xfrm>
            <a:off x="1981200" y="1066800"/>
            <a:ext cx="8229600" cy="5562600"/>
          </a:xfrm>
        </p:spPr>
        <p:txBody>
          <a:bodyPr/>
          <a:lstStyle/>
          <a:p>
            <a:r>
              <a:rPr lang="en-US" altLang="en-US" dirty="0"/>
              <a:t>How does a government influence a country’s culture?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What age do you think is an appropriate age for citizens to have the right to vote? Why? </a:t>
            </a:r>
          </a:p>
        </p:txBody>
      </p:sp>
      <p:pic>
        <p:nvPicPr>
          <p:cNvPr id="2" name="Picture 1">
            <a:extLst>
              <a:ext uri="{FF2B5EF4-FFF2-40B4-BE49-F238E27FC236}">
                <a16:creationId xmlns:a16="http://schemas.microsoft.com/office/drawing/2014/main" id="{FFF4058C-4A2B-1D47-B982-8ED68FF472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2540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889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a:extLst>
              <a:ext uri="{FF2B5EF4-FFF2-40B4-BE49-F238E27FC236}">
                <a16:creationId xmlns:a16="http://schemas.microsoft.com/office/drawing/2014/main" id="{0FECAEAD-4C1D-E847-A322-CE6EDC860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506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5A16E43-FA8C-0D43-8DC1-341775F7D47E}"/>
              </a:ext>
            </a:extLst>
          </p:cNvPr>
          <p:cNvSpPr>
            <a:spLocks noGrp="1"/>
          </p:cNvSpPr>
          <p:nvPr>
            <p:ph type="title"/>
          </p:nvPr>
        </p:nvSpPr>
        <p:spPr>
          <a:xfrm>
            <a:off x="1981200" y="274638"/>
            <a:ext cx="8229600" cy="1325562"/>
          </a:xfrm>
        </p:spPr>
        <p:txBody>
          <a:bodyPr/>
          <a:lstStyle/>
          <a:p>
            <a:r>
              <a:rPr lang="en-US" altLang="en-US"/>
              <a:t>Why is Ward 5 so much bigger than the other wards?</a:t>
            </a:r>
          </a:p>
        </p:txBody>
      </p:sp>
      <p:sp>
        <p:nvSpPr>
          <p:cNvPr id="54275" name="Content Placeholder 2">
            <a:extLst>
              <a:ext uri="{FF2B5EF4-FFF2-40B4-BE49-F238E27FC236}">
                <a16:creationId xmlns:a16="http://schemas.microsoft.com/office/drawing/2014/main" id="{BCAEE0CA-CE97-8A43-B8C5-96F6C74E1BB7}"/>
              </a:ext>
            </a:extLst>
          </p:cNvPr>
          <p:cNvSpPr>
            <a:spLocks noGrp="1"/>
          </p:cNvSpPr>
          <p:nvPr>
            <p:ph idx="1"/>
          </p:nvPr>
        </p:nvSpPr>
        <p:spPr>
          <a:xfrm>
            <a:off x="1981200" y="1676400"/>
            <a:ext cx="8229600" cy="4953000"/>
          </a:xfrm>
        </p:spPr>
        <p:txBody>
          <a:bodyPr/>
          <a:lstStyle/>
          <a:p>
            <a:r>
              <a:rPr lang="en-US" altLang="en-US"/>
              <a:t>It has the most farmland</a:t>
            </a:r>
          </a:p>
          <a:p>
            <a:r>
              <a:rPr lang="en-US" altLang="en-US"/>
              <a:t>The fewest people</a:t>
            </a:r>
          </a:p>
          <a:p>
            <a:r>
              <a:rPr lang="en-US" altLang="en-US"/>
              <a:t>The fewest sidewalks</a:t>
            </a:r>
          </a:p>
          <a:p>
            <a:pPr>
              <a:buFontTx/>
              <a:buNone/>
            </a:pPr>
            <a:endParaRPr lang="en-US" altLang="en-US"/>
          </a:p>
          <a:p>
            <a:pPr>
              <a:buFontTx/>
              <a:buNone/>
            </a:pPr>
            <a:r>
              <a:rPr lang="en-US" altLang="en-US"/>
              <a:t>What types of people/job occupations selected ward 5 as a place to live? </a:t>
            </a:r>
          </a:p>
          <a:p>
            <a:pPr>
              <a:buFontTx/>
              <a:buNone/>
            </a:pPr>
            <a:endParaRPr lang="en-US" altLang="en-US"/>
          </a:p>
          <a:p>
            <a:pPr>
              <a:buFontTx/>
              <a:buNone/>
            </a:pPr>
            <a:r>
              <a:rPr lang="en-US" altLang="en-US"/>
              <a:t>http://www.gregpike.ca/local-news/st-johns-election-what-ward-are-you-in/</a:t>
            </a:r>
          </a:p>
        </p:txBody>
      </p:sp>
    </p:spTree>
    <p:extLst>
      <p:ext uri="{BB962C8B-B14F-4D97-AF65-F5344CB8AC3E}">
        <p14:creationId xmlns:p14="http://schemas.microsoft.com/office/powerpoint/2010/main" val="205511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495AFFB-3EC1-3843-A8FE-8EF9CEB18868}"/>
              </a:ext>
            </a:extLst>
          </p:cNvPr>
          <p:cNvSpPr>
            <a:spLocks noGrp="1"/>
          </p:cNvSpPr>
          <p:nvPr>
            <p:ph type="title"/>
          </p:nvPr>
        </p:nvSpPr>
        <p:spPr/>
        <p:txBody>
          <a:bodyPr/>
          <a:lstStyle/>
          <a:p>
            <a:r>
              <a:rPr lang="en-US" altLang="en-US"/>
              <a:t>Democracy</a:t>
            </a:r>
          </a:p>
        </p:txBody>
      </p:sp>
      <p:sp>
        <p:nvSpPr>
          <p:cNvPr id="55299" name="Content Placeholder 2">
            <a:extLst>
              <a:ext uri="{FF2B5EF4-FFF2-40B4-BE49-F238E27FC236}">
                <a16:creationId xmlns:a16="http://schemas.microsoft.com/office/drawing/2014/main" id="{3FA9AE07-7017-BE44-BB5F-2262C6716622}"/>
              </a:ext>
            </a:extLst>
          </p:cNvPr>
          <p:cNvSpPr>
            <a:spLocks noGrp="1"/>
          </p:cNvSpPr>
          <p:nvPr>
            <p:ph idx="1"/>
          </p:nvPr>
        </p:nvSpPr>
        <p:spPr/>
        <p:txBody>
          <a:bodyPr/>
          <a:lstStyle/>
          <a:p>
            <a:r>
              <a:rPr lang="en-US" altLang="en-US" dirty="0"/>
              <a:t>Is the rule of the majority</a:t>
            </a:r>
          </a:p>
          <a:p>
            <a:r>
              <a:rPr lang="en-US" altLang="en-US" dirty="0"/>
              <a:t>This how the Canadian government operates (Thankfully).</a:t>
            </a:r>
          </a:p>
          <a:p>
            <a:endParaRPr lang="en-US" altLang="en-US" dirty="0"/>
          </a:p>
          <a:p>
            <a:r>
              <a:rPr lang="en-US" altLang="en-US" dirty="0">
                <a:hlinkClick r:id="rId2"/>
              </a:rPr>
              <a:t>http://www.ed.gov.nl.ca/edu/k12/curriculum/documents/socialstudies/2010/NLS2205-03b(ch1_pp52-73).pdf</a:t>
            </a:r>
            <a:endParaRPr lang="en-US" altLang="en-US" dirty="0"/>
          </a:p>
          <a:p>
            <a:r>
              <a:rPr lang="en-US" altLang="en-US" dirty="0" err="1"/>
              <a:t>Pg</a:t>
            </a:r>
            <a:r>
              <a:rPr lang="en-US" altLang="en-US" dirty="0"/>
              <a:t> 71</a:t>
            </a:r>
          </a:p>
        </p:txBody>
      </p:sp>
    </p:spTree>
    <p:extLst>
      <p:ext uri="{BB962C8B-B14F-4D97-AF65-F5344CB8AC3E}">
        <p14:creationId xmlns:p14="http://schemas.microsoft.com/office/powerpoint/2010/main" val="271358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5128FC-105A-3D45-BA23-19121F1D8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88"/>
            <a:ext cx="254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
            <a:extLst>
              <a:ext uri="{FF2B5EF4-FFF2-40B4-BE49-F238E27FC236}">
                <a16:creationId xmlns:a16="http://schemas.microsoft.com/office/drawing/2014/main" id="{C8E4B817-8DE0-0E44-AB09-2506071D2D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5350" y="3581401"/>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3">
            <a:extLst>
              <a:ext uri="{FF2B5EF4-FFF2-40B4-BE49-F238E27FC236}">
                <a16:creationId xmlns:a16="http://schemas.microsoft.com/office/drawing/2014/main" id="{22A87B2C-C306-F647-8531-571AD68CE9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17464"/>
            <a:ext cx="232410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0A07148-108B-B648-9F96-62F2F9E32BCC}"/>
              </a:ext>
            </a:extLst>
          </p:cNvPr>
          <p:cNvPicPr>
            <a:picLocks noChangeAspect="1"/>
          </p:cNvPicPr>
          <p:nvPr/>
        </p:nvPicPr>
        <p:blipFill>
          <a:blip r:embed="rId5"/>
          <a:stretch>
            <a:fillRect/>
          </a:stretch>
        </p:blipFill>
        <p:spPr>
          <a:xfrm>
            <a:off x="3244" y="4108"/>
            <a:ext cx="2857500" cy="2857500"/>
          </a:xfrm>
          <a:prstGeom prst="rect">
            <a:avLst/>
          </a:prstGeom>
        </p:spPr>
      </p:pic>
      <p:pic>
        <p:nvPicPr>
          <p:cNvPr id="3" name="Picture 2">
            <a:extLst>
              <a:ext uri="{FF2B5EF4-FFF2-40B4-BE49-F238E27FC236}">
                <a16:creationId xmlns:a16="http://schemas.microsoft.com/office/drawing/2014/main" id="{4202CAEC-65A5-0546-9B1A-CDD5C4D49A3C}"/>
              </a:ext>
            </a:extLst>
          </p:cNvPr>
          <p:cNvPicPr>
            <a:picLocks noChangeAspect="1"/>
          </p:cNvPicPr>
          <p:nvPr/>
        </p:nvPicPr>
        <p:blipFill>
          <a:blip r:embed="rId6"/>
          <a:stretch>
            <a:fillRect/>
          </a:stretch>
        </p:blipFill>
        <p:spPr>
          <a:xfrm>
            <a:off x="3244" y="3107376"/>
            <a:ext cx="2565400" cy="3571216"/>
          </a:xfrm>
          <a:prstGeom prst="rect">
            <a:avLst/>
          </a:prstGeom>
        </p:spPr>
      </p:pic>
      <p:pic>
        <p:nvPicPr>
          <p:cNvPr id="4" name="Picture 3">
            <a:extLst>
              <a:ext uri="{FF2B5EF4-FFF2-40B4-BE49-F238E27FC236}">
                <a16:creationId xmlns:a16="http://schemas.microsoft.com/office/drawing/2014/main" id="{CD4D6096-174D-E24D-B15A-5EB9FD0E8D9D}"/>
              </a:ext>
            </a:extLst>
          </p:cNvPr>
          <p:cNvPicPr>
            <a:picLocks noChangeAspect="1"/>
          </p:cNvPicPr>
          <p:nvPr/>
        </p:nvPicPr>
        <p:blipFill>
          <a:blip r:embed="rId7"/>
          <a:stretch>
            <a:fillRect/>
          </a:stretch>
        </p:blipFill>
        <p:spPr>
          <a:xfrm>
            <a:off x="9296400" y="3270513"/>
            <a:ext cx="2743200" cy="3657600"/>
          </a:xfrm>
          <a:prstGeom prst="rect">
            <a:avLst/>
          </a:prstGeom>
        </p:spPr>
      </p:pic>
      <p:pic>
        <p:nvPicPr>
          <p:cNvPr id="7" name="Picture 6">
            <a:extLst>
              <a:ext uri="{FF2B5EF4-FFF2-40B4-BE49-F238E27FC236}">
                <a16:creationId xmlns:a16="http://schemas.microsoft.com/office/drawing/2014/main" id="{1E7F0617-0B66-3F44-92FA-728CCB16C39E}"/>
              </a:ext>
            </a:extLst>
          </p:cNvPr>
          <p:cNvPicPr>
            <a:picLocks noChangeAspect="1"/>
          </p:cNvPicPr>
          <p:nvPr/>
        </p:nvPicPr>
        <p:blipFill>
          <a:blip r:embed="rId8"/>
          <a:stretch>
            <a:fillRect/>
          </a:stretch>
        </p:blipFill>
        <p:spPr>
          <a:xfrm>
            <a:off x="6248400" y="49225"/>
            <a:ext cx="2413000" cy="3378200"/>
          </a:xfrm>
          <a:prstGeom prst="rect">
            <a:avLst/>
          </a:prstGeom>
        </p:spPr>
      </p:pic>
      <p:pic>
        <p:nvPicPr>
          <p:cNvPr id="9" name="Picture 8">
            <a:extLst>
              <a:ext uri="{FF2B5EF4-FFF2-40B4-BE49-F238E27FC236}">
                <a16:creationId xmlns:a16="http://schemas.microsoft.com/office/drawing/2014/main" id="{157420BB-5E18-1549-B9D4-F1EB8247EDFB}"/>
              </a:ext>
            </a:extLst>
          </p:cNvPr>
          <p:cNvPicPr>
            <a:picLocks noChangeAspect="1"/>
          </p:cNvPicPr>
          <p:nvPr/>
        </p:nvPicPr>
        <p:blipFill>
          <a:blip r:embed="rId9"/>
          <a:stretch>
            <a:fillRect/>
          </a:stretch>
        </p:blipFill>
        <p:spPr>
          <a:xfrm>
            <a:off x="2463800" y="3670563"/>
            <a:ext cx="2857500" cy="2857500"/>
          </a:xfrm>
          <a:prstGeom prst="rect">
            <a:avLst/>
          </a:prstGeom>
        </p:spPr>
      </p:pic>
    </p:spTree>
    <p:extLst>
      <p:ext uri="{BB962C8B-B14F-4D97-AF65-F5344CB8AC3E}">
        <p14:creationId xmlns:p14="http://schemas.microsoft.com/office/powerpoint/2010/main" val="124258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908AEBA-47F3-F74D-82C9-A5D9BB8A45B8}"/>
              </a:ext>
            </a:extLst>
          </p:cNvPr>
          <p:cNvSpPr>
            <a:spLocks noGrp="1"/>
          </p:cNvSpPr>
          <p:nvPr>
            <p:ph type="title"/>
          </p:nvPr>
        </p:nvSpPr>
        <p:spPr/>
        <p:txBody>
          <a:bodyPr/>
          <a:lstStyle/>
          <a:p>
            <a:r>
              <a:rPr lang="en-US" altLang="en-US"/>
              <a:t>Hey Pam….</a:t>
            </a:r>
          </a:p>
        </p:txBody>
      </p:sp>
      <p:sp>
        <p:nvSpPr>
          <p:cNvPr id="56323" name="Content Placeholder 2">
            <a:extLst>
              <a:ext uri="{FF2B5EF4-FFF2-40B4-BE49-F238E27FC236}">
                <a16:creationId xmlns:a16="http://schemas.microsoft.com/office/drawing/2014/main" id="{6A8A9CEA-C9B0-C546-BE35-CD624D7B11EA}"/>
              </a:ext>
            </a:extLst>
          </p:cNvPr>
          <p:cNvSpPr>
            <a:spLocks noGrp="1"/>
          </p:cNvSpPr>
          <p:nvPr>
            <p:ph idx="1"/>
          </p:nvPr>
        </p:nvSpPr>
        <p:spPr>
          <a:xfrm>
            <a:off x="1981200" y="1600201"/>
            <a:ext cx="3810000" cy="4525963"/>
          </a:xfrm>
        </p:spPr>
        <p:txBody>
          <a:bodyPr/>
          <a:lstStyle/>
          <a:p>
            <a:r>
              <a:rPr lang="en-US" altLang="en-US" dirty="0"/>
              <a:t>Various groups can lobby for their beliefs however, the government will not always rule in their favor…</a:t>
            </a:r>
          </a:p>
          <a:p>
            <a:endParaRPr lang="en-US" altLang="en-US" dirty="0"/>
          </a:p>
          <a:p>
            <a:r>
              <a:rPr lang="en-US" altLang="en-US" dirty="0"/>
              <a:t>Economics</a:t>
            </a:r>
          </a:p>
          <a:p>
            <a:r>
              <a:rPr lang="en-US" altLang="en-US" dirty="0"/>
              <a:t>History</a:t>
            </a:r>
          </a:p>
          <a:p>
            <a:r>
              <a:rPr lang="en-US" altLang="en-US" dirty="0"/>
              <a:t>Geography</a:t>
            </a:r>
          </a:p>
        </p:txBody>
      </p:sp>
      <p:sp>
        <p:nvSpPr>
          <p:cNvPr id="56324" name="Rectangle 3">
            <a:extLst>
              <a:ext uri="{FF2B5EF4-FFF2-40B4-BE49-F238E27FC236}">
                <a16:creationId xmlns:a16="http://schemas.microsoft.com/office/drawing/2014/main" id="{091CED97-E4D9-A443-91CE-6A82EBEC8A62}"/>
              </a:ext>
            </a:extLst>
          </p:cNvPr>
          <p:cNvSpPr>
            <a:spLocks noChangeArrowheads="1"/>
          </p:cNvSpPr>
          <p:nvPr/>
        </p:nvSpPr>
        <p:spPr bwMode="auto">
          <a:xfrm>
            <a:off x="5867400" y="1600201"/>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a:t>https://www.youtube.com/watch?v=pohvl0oKxbE</a:t>
            </a:r>
          </a:p>
        </p:txBody>
      </p:sp>
    </p:spTree>
    <p:extLst>
      <p:ext uri="{BB962C8B-B14F-4D97-AF65-F5344CB8AC3E}">
        <p14:creationId xmlns:p14="http://schemas.microsoft.com/office/powerpoint/2010/main" val="181791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17989D2-634D-BA44-8513-2C02FC4DAB79}"/>
              </a:ext>
            </a:extLst>
          </p:cNvPr>
          <p:cNvSpPr>
            <a:spLocks noGrp="1"/>
          </p:cNvSpPr>
          <p:nvPr>
            <p:ph type="title"/>
          </p:nvPr>
        </p:nvSpPr>
        <p:spPr>
          <a:xfrm>
            <a:off x="1981200" y="19050"/>
            <a:ext cx="8229600" cy="1143000"/>
          </a:xfrm>
        </p:spPr>
        <p:txBody>
          <a:bodyPr/>
          <a:lstStyle/>
          <a:p>
            <a:r>
              <a:rPr lang="en-US" altLang="en-US"/>
              <a:t>Why didn’t people vote? </a:t>
            </a:r>
          </a:p>
        </p:txBody>
      </p:sp>
      <p:pic>
        <p:nvPicPr>
          <p:cNvPr id="57347" name="Picture 3" descr="IMG_3625.JPG">
            <a:extLst>
              <a:ext uri="{FF2B5EF4-FFF2-40B4-BE49-F238E27FC236}">
                <a16:creationId xmlns:a16="http://schemas.microsoft.com/office/drawing/2014/main" id="{F442D033-551A-924B-ABD2-9844BA970E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89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1946-4E8F-E44E-820C-BF3BF6FF443F}"/>
              </a:ext>
            </a:extLst>
          </p:cNvPr>
          <p:cNvSpPr>
            <a:spLocks noGrp="1"/>
          </p:cNvSpPr>
          <p:nvPr>
            <p:ph type="title"/>
          </p:nvPr>
        </p:nvSpPr>
        <p:spPr/>
        <p:txBody>
          <a:bodyPr/>
          <a:lstStyle/>
          <a:p>
            <a:r>
              <a:rPr lang="en-US" dirty="0"/>
              <a:t>Quality of Life Indicators</a:t>
            </a:r>
          </a:p>
        </p:txBody>
      </p:sp>
      <p:sp>
        <p:nvSpPr>
          <p:cNvPr id="3" name="Content Placeholder 2">
            <a:extLst>
              <a:ext uri="{FF2B5EF4-FFF2-40B4-BE49-F238E27FC236}">
                <a16:creationId xmlns:a16="http://schemas.microsoft.com/office/drawing/2014/main" id="{4B9E4B80-E04B-CD45-BE51-93B9C0E2FDEB}"/>
              </a:ext>
            </a:extLst>
          </p:cNvPr>
          <p:cNvSpPr>
            <a:spLocks noGrp="1"/>
          </p:cNvSpPr>
          <p:nvPr>
            <p:ph idx="1"/>
          </p:nvPr>
        </p:nvSpPr>
        <p:spPr/>
        <p:txBody>
          <a:bodyPr/>
          <a:lstStyle/>
          <a:p>
            <a:r>
              <a:rPr lang="en-US" dirty="0"/>
              <a:t>1. Health</a:t>
            </a:r>
          </a:p>
          <a:p>
            <a:r>
              <a:rPr lang="en-US" dirty="0"/>
              <a:t>2. Education</a:t>
            </a:r>
          </a:p>
          <a:p>
            <a:r>
              <a:rPr lang="en-US" dirty="0"/>
              <a:t>3. Economic Self Reliance</a:t>
            </a:r>
          </a:p>
          <a:p>
            <a:r>
              <a:rPr lang="en-US" dirty="0"/>
              <a:t>4. Prosperity</a:t>
            </a:r>
          </a:p>
          <a:p>
            <a:r>
              <a:rPr lang="en-US" dirty="0"/>
              <a:t>5. Employment</a:t>
            </a:r>
          </a:p>
          <a:p>
            <a:r>
              <a:rPr lang="en-US" dirty="0"/>
              <a:t>6. Economic Security</a:t>
            </a:r>
          </a:p>
          <a:p>
            <a:r>
              <a:rPr lang="en-US" dirty="0"/>
              <a:t>7. Sustainability</a:t>
            </a:r>
          </a:p>
          <a:p>
            <a:pPr marL="0" indent="0">
              <a:buNone/>
            </a:pPr>
            <a:endParaRPr lang="en-US" dirty="0"/>
          </a:p>
          <a:p>
            <a:endParaRPr lang="en-US" dirty="0"/>
          </a:p>
        </p:txBody>
      </p:sp>
    </p:spTree>
    <p:extLst>
      <p:ext uri="{BB962C8B-B14F-4D97-AF65-F5344CB8AC3E}">
        <p14:creationId xmlns:p14="http://schemas.microsoft.com/office/powerpoint/2010/main" val="151851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D539-1191-BA46-93C6-3583FC81F29E}"/>
              </a:ext>
            </a:extLst>
          </p:cNvPr>
          <p:cNvSpPr>
            <a:spLocks noGrp="1"/>
          </p:cNvSpPr>
          <p:nvPr>
            <p:ph type="title"/>
          </p:nvPr>
        </p:nvSpPr>
        <p:spPr/>
        <p:txBody>
          <a:bodyPr/>
          <a:lstStyle/>
          <a:p>
            <a:r>
              <a:rPr lang="en-US" dirty="0"/>
              <a:t>Assignment – Text Book Pag 73</a:t>
            </a:r>
          </a:p>
        </p:txBody>
      </p:sp>
      <p:sp>
        <p:nvSpPr>
          <p:cNvPr id="3" name="Content Placeholder 2">
            <a:extLst>
              <a:ext uri="{FF2B5EF4-FFF2-40B4-BE49-F238E27FC236}">
                <a16:creationId xmlns:a16="http://schemas.microsoft.com/office/drawing/2014/main" id="{63049302-F2BE-524B-A94F-F914E4EB478B}"/>
              </a:ext>
            </a:extLst>
          </p:cNvPr>
          <p:cNvSpPr>
            <a:spLocks noGrp="1"/>
          </p:cNvSpPr>
          <p:nvPr>
            <p:ph idx="1"/>
          </p:nvPr>
        </p:nvSpPr>
        <p:spPr/>
        <p:txBody>
          <a:bodyPr/>
          <a:lstStyle/>
          <a:p>
            <a:r>
              <a:rPr lang="en-US" dirty="0"/>
              <a:t>Have a look at the maps showing the composite values/quality of life indicators and answer the questions on </a:t>
            </a:r>
            <a:r>
              <a:rPr lang="en-US"/>
              <a:t>the sheet. </a:t>
            </a:r>
          </a:p>
        </p:txBody>
      </p:sp>
    </p:spTree>
    <p:extLst>
      <p:ext uri="{BB962C8B-B14F-4D97-AF65-F5344CB8AC3E}">
        <p14:creationId xmlns:p14="http://schemas.microsoft.com/office/powerpoint/2010/main" val="1533822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FF90033-77FB-9E46-ABF7-E3DEA4801E66}"/>
              </a:ext>
            </a:extLst>
          </p:cNvPr>
          <p:cNvSpPr>
            <a:spLocks noGrp="1"/>
          </p:cNvSpPr>
          <p:nvPr>
            <p:ph type="title"/>
          </p:nvPr>
        </p:nvSpPr>
        <p:spPr/>
        <p:txBody>
          <a:bodyPr/>
          <a:lstStyle/>
          <a:p>
            <a:r>
              <a:rPr lang="en-US" altLang="en-US"/>
              <a:t>Topic 1.8 – Group Identity</a:t>
            </a:r>
          </a:p>
        </p:txBody>
      </p:sp>
      <p:pic>
        <p:nvPicPr>
          <p:cNvPr id="4" name="Picture 3">
            <a:extLst>
              <a:ext uri="{FF2B5EF4-FFF2-40B4-BE49-F238E27FC236}">
                <a16:creationId xmlns:a16="http://schemas.microsoft.com/office/drawing/2014/main" id="{6C98A7CF-2462-0A43-9874-FCB3880FDF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240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325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62E36F6-F730-4842-8CC2-F709C206BF48}"/>
              </a:ext>
            </a:extLst>
          </p:cNvPr>
          <p:cNvSpPr>
            <a:spLocks noGrp="1"/>
          </p:cNvSpPr>
          <p:nvPr>
            <p:ph type="title"/>
          </p:nvPr>
        </p:nvSpPr>
        <p:spPr>
          <a:xfrm>
            <a:off x="1524000" y="34925"/>
            <a:ext cx="8229600" cy="1143000"/>
          </a:xfrm>
        </p:spPr>
        <p:txBody>
          <a:bodyPr/>
          <a:lstStyle/>
          <a:p>
            <a:r>
              <a:rPr lang="en-US" altLang="en-US"/>
              <a:t>To Belong….</a:t>
            </a:r>
          </a:p>
        </p:txBody>
      </p:sp>
      <p:sp>
        <p:nvSpPr>
          <p:cNvPr id="59395" name="Content Placeholder 2">
            <a:extLst>
              <a:ext uri="{FF2B5EF4-FFF2-40B4-BE49-F238E27FC236}">
                <a16:creationId xmlns:a16="http://schemas.microsoft.com/office/drawing/2014/main" id="{89A4914C-B9BC-BD40-8AFB-B8748F0F120C}"/>
              </a:ext>
            </a:extLst>
          </p:cNvPr>
          <p:cNvSpPr>
            <a:spLocks noGrp="1"/>
          </p:cNvSpPr>
          <p:nvPr>
            <p:ph idx="1"/>
          </p:nvPr>
        </p:nvSpPr>
        <p:spPr>
          <a:xfrm>
            <a:off x="1981200" y="1066801"/>
            <a:ext cx="8229600" cy="5059363"/>
          </a:xfrm>
        </p:spPr>
        <p:txBody>
          <a:bodyPr/>
          <a:lstStyle/>
          <a:p>
            <a:r>
              <a:rPr lang="en-US" altLang="en-US"/>
              <a:t>When people share a culture (or parts of it), they often feel a sense of belonging.</a:t>
            </a:r>
          </a:p>
          <a:p>
            <a:endParaRPr lang="en-US" altLang="en-US"/>
          </a:p>
          <a:p>
            <a:r>
              <a:rPr lang="en-US" altLang="en-US"/>
              <a:t>This feeling can be based on shared experiences. </a:t>
            </a:r>
          </a:p>
          <a:p>
            <a:endParaRPr lang="en-US" altLang="en-US"/>
          </a:p>
          <a:p>
            <a:r>
              <a:rPr lang="en-US" altLang="en-US"/>
              <a:t>Having a group IDENTITY can create a sense of unity among its members.</a:t>
            </a:r>
          </a:p>
          <a:p>
            <a:pPr>
              <a:buFontTx/>
              <a:buNone/>
            </a:pPr>
            <a:endParaRPr lang="en-US" altLang="en-US"/>
          </a:p>
        </p:txBody>
      </p:sp>
    </p:spTree>
    <p:extLst>
      <p:ext uri="{BB962C8B-B14F-4D97-AF65-F5344CB8AC3E}">
        <p14:creationId xmlns:p14="http://schemas.microsoft.com/office/powerpoint/2010/main" val="400933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56A4901-B0D8-B94A-8AA9-3E41F9B8313B}"/>
              </a:ext>
            </a:extLst>
          </p:cNvPr>
          <p:cNvSpPr>
            <a:spLocks noGrp="1"/>
          </p:cNvSpPr>
          <p:nvPr>
            <p:ph type="title"/>
          </p:nvPr>
        </p:nvSpPr>
        <p:spPr>
          <a:xfrm>
            <a:off x="1981200" y="509287"/>
            <a:ext cx="8229600" cy="487363"/>
          </a:xfrm>
        </p:spPr>
        <p:txBody>
          <a:bodyPr>
            <a:normAutofit fontScale="90000"/>
          </a:bodyPr>
          <a:lstStyle/>
          <a:p>
            <a:r>
              <a:rPr lang="en-US" altLang="en-US" dirty="0">
                <a:solidFill>
                  <a:srgbClr val="FF0000"/>
                </a:solidFill>
              </a:rPr>
              <a:t>Cultural Differences</a:t>
            </a:r>
            <a:br>
              <a:rPr lang="en-US" altLang="en-US" sz="3600" dirty="0"/>
            </a:br>
            <a:endParaRPr lang="en-US" altLang="en-US" sz="3600" dirty="0"/>
          </a:p>
        </p:txBody>
      </p:sp>
      <p:sp>
        <p:nvSpPr>
          <p:cNvPr id="3" name="Content Placeholder 2">
            <a:extLst>
              <a:ext uri="{FF2B5EF4-FFF2-40B4-BE49-F238E27FC236}">
                <a16:creationId xmlns:a16="http://schemas.microsoft.com/office/drawing/2014/main" id="{157EBBEA-E084-3246-835A-3A3BB5A90C38}"/>
              </a:ext>
            </a:extLst>
          </p:cNvPr>
          <p:cNvSpPr>
            <a:spLocks noGrp="1"/>
          </p:cNvSpPr>
          <p:nvPr>
            <p:ph idx="1"/>
          </p:nvPr>
        </p:nvSpPr>
        <p:spPr>
          <a:xfrm>
            <a:off x="1981200" y="1579944"/>
            <a:ext cx="8229600" cy="4648200"/>
          </a:xfrm>
        </p:spPr>
        <p:txBody>
          <a:bodyPr/>
          <a:lstStyle/>
          <a:p>
            <a:r>
              <a:rPr lang="en-US" altLang="en-US" dirty="0"/>
              <a:t>In Columbia – Age15 to legally buy cigarettes</a:t>
            </a:r>
          </a:p>
          <a:p>
            <a:r>
              <a:rPr lang="en-US" altLang="en-US" dirty="0"/>
              <a:t>Canada – Age 18 or 19 to buy cigs and drink alcohol.</a:t>
            </a:r>
          </a:p>
          <a:p>
            <a:r>
              <a:rPr lang="en-US" altLang="en-US" dirty="0"/>
              <a:t>Kuwait/USA – Age 21</a:t>
            </a:r>
          </a:p>
          <a:p>
            <a:r>
              <a:rPr lang="en-US" altLang="en-US" dirty="0"/>
              <a:t>All of these countries have decided that some kind of legal control needs to be placed on the sale of tobacco products to younger persons. </a:t>
            </a:r>
          </a:p>
          <a:p>
            <a:r>
              <a:rPr lang="en-US" altLang="en-US" dirty="0"/>
              <a:t>Each country has a different perception of the age to which this law should apply.</a:t>
            </a:r>
          </a:p>
          <a:p>
            <a:r>
              <a:rPr lang="en-US" altLang="en-US" dirty="0"/>
              <a:t>Cultural differences have played a role.</a:t>
            </a:r>
          </a:p>
        </p:txBody>
      </p:sp>
    </p:spTree>
    <p:extLst>
      <p:ext uri="{BB962C8B-B14F-4D97-AF65-F5344CB8AC3E}">
        <p14:creationId xmlns:p14="http://schemas.microsoft.com/office/powerpoint/2010/main" val="2610071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heckerboard(across)">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F4A3F0C8-BE1B-C446-99F2-19C30D18882D}"/>
              </a:ext>
            </a:extLst>
          </p:cNvPr>
          <p:cNvSpPr>
            <a:spLocks noGrp="1"/>
          </p:cNvSpPr>
          <p:nvPr>
            <p:ph type="title"/>
          </p:nvPr>
        </p:nvSpPr>
        <p:spPr/>
        <p:txBody>
          <a:bodyPr/>
          <a:lstStyle/>
          <a:p>
            <a:r>
              <a:rPr lang="en-US" altLang="en-US"/>
              <a:t>How about you? </a:t>
            </a:r>
          </a:p>
        </p:txBody>
      </p:sp>
      <p:sp>
        <p:nvSpPr>
          <p:cNvPr id="60419" name="Content Placeholder 2">
            <a:extLst>
              <a:ext uri="{FF2B5EF4-FFF2-40B4-BE49-F238E27FC236}">
                <a16:creationId xmlns:a16="http://schemas.microsoft.com/office/drawing/2014/main" id="{21F8BEA4-DF2F-D749-BF27-70B8391D5FC0}"/>
              </a:ext>
            </a:extLst>
          </p:cNvPr>
          <p:cNvSpPr>
            <a:spLocks noGrp="1"/>
          </p:cNvSpPr>
          <p:nvPr>
            <p:ph idx="1"/>
          </p:nvPr>
        </p:nvSpPr>
        <p:spPr/>
        <p:txBody>
          <a:bodyPr/>
          <a:lstStyle/>
          <a:p>
            <a:r>
              <a:rPr lang="en-US" altLang="en-US"/>
              <a:t>Are you a Newfoundlander? </a:t>
            </a:r>
          </a:p>
          <a:p>
            <a:r>
              <a:rPr lang="en-US" altLang="en-US"/>
              <a:t>Are you a Canadian? </a:t>
            </a:r>
          </a:p>
          <a:p>
            <a:r>
              <a:rPr lang="en-US" altLang="en-US"/>
              <a:t>Are you from the Bay/Townie?</a:t>
            </a:r>
          </a:p>
          <a:p>
            <a:r>
              <a:rPr lang="en-US" altLang="en-US"/>
              <a:t>Are you from da Bride?</a:t>
            </a:r>
          </a:p>
          <a:p>
            <a:endParaRPr lang="en-US" altLang="en-US"/>
          </a:p>
          <a:p>
            <a:r>
              <a:rPr lang="en-US" altLang="en-US"/>
              <a:t>Distinctive expressions of culture – Contribute to that area’s sense of identity.</a:t>
            </a:r>
          </a:p>
          <a:p>
            <a:r>
              <a:rPr lang="en-US" altLang="en-US"/>
              <a:t>Eg. Your must be from Admirals Beach because of the way you speak!!!</a:t>
            </a:r>
          </a:p>
        </p:txBody>
      </p:sp>
    </p:spTree>
    <p:extLst>
      <p:ext uri="{BB962C8B-B14F-4D97-AF65-F5344CB8AC3E}">
        <p14:creationId xmlns:p14="http://schemas.microsoft.com/office/powerpoint/2010/main" val="648000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9A33EC20-0BCA-A349-A8B8-44FD6002B53A}"/>
              </a:ext>
            </a:extLst>
          </p:cNvPr>
          <p:cNvSpPr>
            <a:spLocks noGrp="1"/>
          </p:cNvSpPr>
          <p:nvPr>
            <p:ph type="title"/>
          </p:nvPr>
        </p:nvSpPr>
        <p:spPr/>
        <p:txBody>
          <a:bodyPr/>
          <a:lstStyle/>
          <a:p>
            <a:r>
              <a:rPr lang="en-US" altLang="en-US"/>
              <a:t>Not all….</a:t>
            </a:r>
          </a:p>
        </p:txBody>
      </p:sp>
      <p:sp>
        <p:nvSpPr>
          <p:cNvPr id="61443" name="Content Placeholder 2">
            <a:extLst>
              <a:ext uri="{FF2B5EF4-FFF2-40B4-BE49-F238E27FC236}">
                <a16:creationId xmlns:a16="http://schemas.microsoft.com/office/drawing/2014/main" id="{34F63990-FFEC-F446-B505-71ECE1D88EBD}"/>
              </a:ext>
            </a:extLst>
          </p:cNvPr>
          <p:cNvSpPr>
            <a:spLocks noGrp="1"/>
          </p:cNvSpPr>
          <p:nvPr>
            <p:ph idx="1"/>
          </p:nvPr>
        </p:nvSpPr>
        <p:spPr/>
        <p:txBody>
          <a:bodyPr/>
          <a:lstStyle/>
          <a:p>
            <a:r>
              <a:rPr lang="en-US" altLang="en-US"/>
              <a:t>Not all who belong to a specific group, will have the same definition of what that group’s identity is. </a:t>
            </a:r>
          </a:p>
          <a:p>
            <a:endParaRPr lang="en-US" altLang="en-US"/>
          </a:p>
          <a:p>
            <a:r>
              <a:rPr lang="en-US" altLang="en-US"/>
              <a:t>Example – I grew up in Newfoundland, but I’m not from there. </a:t>
            </a:r>
          </a:p>
        </p:txBody>
      </p:sp>
    </p:spTree>
    <p:extLst>
      <p:ext uri="{BB962C8B-B14F-4D97-AF65-F5344CB8AC3E}">
        <p14:creationId xmlns:p14="http://schemas.microsoft.com/office/powerpoint/2010/main" val="2324772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38AC4669-8371-6B40-B137-C3C35B8939B7}"/>
              </a:ext>
            </a:extLst>
          </p:cNvPr>
          <p:cNvSpPr>
            <a:spLocks noGrp="1"/>
          </p:cNvSpPr>
          <p:nvPr>
            <p:ph type="title"/>
          </p:nvPr>
        </p:nvSpPr>
        <p:spPr>
          <a:xfrm>
            <a:off x="1981200" y="19051"/>
            <a:ext cx="8229600" cy="639763"/>
          </a:xfrm>
        </p:spPr>
        <p:txBody>
          <a:bodyPr>
            <a:normAutofit fontScale="90000"/>
          </a:bodyPr>
          <a:lstStyle/>
          <a:p>
            <a:r>
              <a:rPr lang="en-US" altLang="en-US"/>
              <a:t>Provincial Symbols of Identity</a:t>
            </a:r>
          </a:p>
        </p:txBody>
      </p:sp>
      <p:pic>
        <p:nvPicPr>
          <p:cNvPr id="62467" name="Picture 3">
            <a:extLst>
              <a:ext uri="{FF2B5EF4-FFF2-40B4-BE49-F238E27FC236}">
                <a16:creationId xmlns:a16="http://schemas.microsoft.com/office/drawing/2014/main" id="{4C264856-A5B5-594A-A09C-B3DD27211E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3441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23404C6-3C97-FA4F-A10A-E92F82E3EE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990600"/>
            <a:ext cx="48926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F50DACE-85F5-C748-B6D3-6BF4707F1D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895600"/>
            <a:ext cx="434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458EA26-B69B-784D-916A-CB4D02B177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619500"/>
            <a:ext cx="3200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9864304-BF97-F742-BA02-12F3A4674B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06938" y="898525"/>
            <a:ext cx="25908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22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a:extLst>
              <a:ext uri="{FF2B5EF4-FFF2-40B4-BE49-F238E27FC236}">
                <a16:creationId xmlns:a16="http://schemas.microsoft.com/office/drawing/2014/main" id="{27A91877-FF18-1043-8B54-0B4C45CA37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4495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
            <a:extLst>
              <a:ext uri="{FF2B5EF4-FFF2-40B4-BE49-F238E27FC236}">
                <a16:creationId xmlns:a16="http://schemas.microsoft.com/office/drawing/2014/main" id="{1D344C27-9E8C-084F-B32C-EBC65B9105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05200"/>
            <a:ext cx="48768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3">
            <a:extLst>
              <a:ext uri="{FF2B5EF4-FFF2-40B4-BE49-F238E27FC236}">
                <a16:creationId xmlns:a16="http://schemas.microsoft.com/office/drawing/2014/main" id="{FDBD9764-8808-974A-A761-F917BC896C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04801"/>
            <a:ext cx="44831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286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IMG_2174.JPG">
            <a:extLst>
              <a:ext uri="{FF2B5EF4-FFF2-40B4-BE49-F238E27FC236}">
                <a16:creationId xmlns:a16="http://schemas.microsoft.com/office/drawing/2014/main" id="{A59900F2-EA55-D341-938D-F884F30D66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87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D8984DE7-8060-4644-BE11-7E1A69F66DC1}"/>
              </a:ext>
            </a:extLst>
          </p:cNvPr>
          <p:cNvSpPr>
            <a:spLocks noGrp="1"/>
          </p:cNvSpPr>
          <p:nvPr>
            <p:ph type="title"/>
          </p:nvPr>
        </p:nvSpPr>
        <p:spPr/>
        <p:txBody>
          <a:bodyPr/>
          <a:lstStyle/>
          <a:p>
            <a:r>
              <a:rPr lang="en-US" altLang="en-US"/>
              <a:t>What about this symbol???</a:t>
            </a:r>
          </a:p>
        </p:txBody>
      </p:sp>
      <p:pic>
        <p:nvPicPr>
          <p:cNvPr id="65539" name="Picture 2">
            <a:extLst>
              <a:ext uri="{FF2B5EF4-FFF2-40B4-BE49-F238E27FC236}">
                <a16:creationId xmlns:a16="http://schemas.microsoft.com/office/drawing/2014/main" id="{602A7157-9B00-3141-9E68-8872CCD51C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95400"/>
            <a:ext cx="662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3">
            <a:extLst>
              <a:ext uri="{FF2B5EF4-FFF2-40B4-BE49-F238E27FC236}">
                <a16:creationId xmlns:a16="http://schemas.microsoft.com/office/drawing/2014/main" id="{A7AC2ACE-1D94-444D-9083-615C7A175E47}"/>
              </a:ext>
            </a:extLst>
          </p:cNvPr>
          <p:cNvSpPr txBox="1">
            <a:spLocks noChangeArrowheads="1"/>
          </p:cNvSpPr>
          <p:nvPr/>
        </p:nvSpPr>
        <p:spPr bwMode="auto">
          <a:xfrm>
            <a:off x="3429000" y="54864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a:t>Lets look more into this……</a:t>
            </a:r>
          </a:p>
        </p:txBody>
      </p:sp>
    </p:spTree>
    <p:extLst>
      <p:ext uri="{BB962C8B-B14F-4D97-AF65-F5344CB8AC3E}">
        <p14:creationId xmlns:p14="http://schemas.microsoft.com/office/powerpoint/2010/main" val="113451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0CB592B8-610B-1443-B68A-E622CBCD68D0}"/>
              </a:ext>
            </a:extLst>
          </p:cNvPr>
          <p:cNvSpPr>
            <a:spLocks noGrp="1" noChangeArrowheads="1"/>
          </p:cNvSpPr>
          <p:nvPr>
            <p:ph type="title"/>
          </p:nvPr>
        </p:nvSpPr>
        <p:spPr>
          <a:xfrm>
            <a:off x="1981200" y="274638"/>
            <a:ext cx="8229600" cy="639762"/>
          </a:xfrm>
        </p:spPr>
        <p:txBody>
          <a:bodyPr>
            <a:normAutofit fontScale="90000"/>
          </a:bodyPr>
          <a:lstStyle/>
          <a:p>
            <a:r>
              <a:rPr lang="en-US" altLang="en-US"/>
              <a:t>Politics and Culture</a:t>
            </a:r>
          </a:p>
        </p:txBody>
      </p:sp>
      <p:sp>
        <p:nvSpPr>
          <p:cNvPr id="59394" name="Content Placeholder 2">
            <a:extLst>
              <a:ext uri="{FF2B5EF4-FFF2-40B4-BE49-F238E27FC236}">
                <a16:creationId xmlns:a16="http://schemas.microsoft.com/office/drawing/2014/main" id="{4ECCBC1A-4051-A14F-82B2-8A50100B2891}"/>
              </a:ext>
            </a:extLst>
          </p:cNvPr>
          <p:cNvSpPr>
            <a:spLocks noGrp="1" noChangeArrowheads="1"/>
          </p:cNvSpPr>
          <p:nvPr>
            <p:ph idx="1"/>
          </p:nvPr>
        </p:nvSpPr>
        <p:spPr>
          <a:xfrm>
            <a:off x="1981200" y="914400"/>
            <a:ext cx="8229600" cy="5029200"/>
          </a:xfrm>
        </p:spPr>
        <p:txBody>
          <a:bodyPr/>
          <a:lstStyle/>
          <a:p>
            <a:pPr>
              <a:defRPr/>
            </a:pPr>
            <a:r>
              <a:rPr lang="en-US" altLang="en-US" dirty="0"/>
              <a:t>Our culture affects the law and policies of the </a:t>
            </a:r>
            <a:r>
              <a:rPr lang="en-US" altLang="en-US" u="sng" dirty="0"/>
              <a:t>Government</a:t>
            </a:r>
            <a:r>
              <a:rPr lang="en-US" altLang="en-US" dirty="0"/>
              <a:t>.</a:t>
            </a:r>
          </a:p>
          <a:p>
            <a:pPr>
              <a:defRPr/>
            </a:pPr>
            <a:r>
              <a:rPr lang="en-US" altLang="en-US" u="sng" dirty="0"/>
              <a:t>Politics</a:t>
            </a:r>
            <a:r>
              <a:rPr lang="en-US" altLang="en-US" dirty="0"/>
              <a:t> is the process by which groups make decisions.</a:t>
            </a:r>
          </a:p>
          <a:p>
            <a:pPr>
              <a:defRPr/>
            </a:pPr>
            <a:r>
              <a:rPr lang="en-US" altLang="en-US" dirty="0"/>
              <a:t>We need </a:t>
            </a:r>
            <a:r>
              <a:rPr lang="en-US" altLang="en-US" u="sng" dirty="0"/>
              <a:t>reliable</a:t>
            </a:r>
            <a:r>
              <a:rPr lang="en-US" altLang="en-US" dirty="0"/>
              <a:t>, up to date information in order to make good decisions.</a:t>
            </a:r>
          </a:p>
          <a:p>
            <a:pPr>
              <a:defRPr/>
            </a:pPr>
            <a:r>
              <a:rPr lang="en-US" altLang="en-US" dirty="0"/>
              <a:t>Data to make good decisions could include such things as:</a:t>
            </a:r>
          </a:p>
          <a:p>
            <a:pPr marL="0" indent="0">
              <a:buNone/>
              <a:defRPr/>
            </a:pPr>
            <a:r>
              <a:rPr lang="en-US" altLang="en-US" u="sng" dirty="0"/>
              <a:t>   - Population Information</a:t>
            </a:r>
          </a:p>
          <a:p>
            <a:pPr marL="0" indent="0">
              <a:buNone/>
              <a:defRPr/>
            </a:pPr>
            <a:r>
              <a:rPr lang="en-US" altLang="en-US" u="sng" dirty="0"/>
              <a:t>   - Gross Domestic Product</a:t>
            </a:r>
          </a:p>
        </p:txBody>
      </p:sp>
    </p:spTree>
    <p:extLst>
      <p:ext uri="{BB962C8B-B14F-4D97-AF65-F5344CB8AC3E}">
        <p14:creationId xmlns:p14="http://schemas.microsoft.com/office/powerpoint/2010/main" val="225132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5128FC-105A-3D45-BA23-19121F1D8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88"/>
            <a:ext cx="254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
            <a:extLst>
              <a:ext uri="{FF2B5EF4-FFF2-40B4-BE49-F238E27FC236}">
                <a16:creationId xmlns:a16="http://schemas.microsoft.com/office/drawing/2014/main" id="{C8E4B817-8DE0-0E44-AB09-2506071D2D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5350" y="3581401"/>
            <a:ext cx="266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3">
            <a:extLst>
              <a:ext uri="{FF2B5EF4-FFF2-40B4-BE49-F238E27FC236}">
                <a16:creationId xmlns:a16="http://schemas.microsoft.com/office/drawing/2014/main" id="{22A87B2C-C306-F647-8531-571AD68CE9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17464"/>
            <a:ext cx="232410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0A07148-108B-B648-9F96-62F2F9E32BCC}"/>
              </a:ext>
            </a:extLst>
          </p:cNvPr>
          <p:cNvPicPr>
            <a:picLocks noChangeAspect="1"/>
          </p:cNvPicPr>
          <p:nvPr/>
        </p:nvPicPr>
        <p:blipFill>
          <a:blip r:embed="rId5"/>
          <a:stretch>
            <a:fillRect/>
          </a:stretch>
        </p:blipFill>
        <p:spPr>
          <a:xfrm>
            <a:off x="3244" y="4108"/>
            <a:ext cx="2857500" cy="2857500"/>
          </a:xfrm>
          <a:prstGeom prst="rect">
            <a:avLst/>
          </a:prstGeom>
        </p:spPr>
      </p:pic>
      <p:pic>
        <p:nvPicPr>
          <p:cNvPr id="3" name="Picture 2">
            <a:extLst>
              <a:ext uri="{FF2B5EF4-FFF2-40B4-BE49-F238E27FC236}">
                <a16:creationId xmlns:a16="http://schemas.microsoft.com/office/drawing/2014/main" id="{4202CAEC-65A5-0546-9B1A-CDD5C4D49A3C}"/>
              </a:ext>
            </a:extLst>
          </p:cNvPr>
          <p:cNvPicPr>
            <a:picLocks noChangeAspect="1"/>
          </p:cNvPicPr>
          <p:nvPr/>
        </p:nvPicPr>
        <p:blipFill>
          <a:blip r:embed="rId6"/>
          <a:stretch>
            <a:fillRect/>
          </a:stretch>
        </p:blipFill>
        <p:spPr>
          <a:xfrm>
            <a:off x="3244" y="3107376"/>
            <a:ext cx="2565400" cy="3571216"/>
          </a:xfrm>
          <a:prstGeom prst="rect">
            <a:avLst/>
          </a:prstGeom>
        </p:spPr>
      </p:pic>
      <p:pic>
        <p:nvPicPr>
          <p:cNvPr id="4" name="Picture 3">
            <a:extLst>
              <a:ext uri="{FF2B5EF4-FFF2-40B4-BE49-F238E27FC236}">
                <a16:creationId xmlns:a16="http://schemas.microsoft.com/office/drawing/2014/main" id="{CD4D6096-174D-E24D-B15A-5EB9FD0E8D9D}"/>
              </a:ext>
            </a:extLst>
          </p:cNvPr>
          <p:cNvPicPr>
            <a:picLocks noChangeAspect="1"/>
          </p:cNvPicPr>
          <p:nvPr/>
        </p:nvPicPr>
        <p:blipFill>
          <a:blip r:embed="rId7"/>
          <a:stretch>
            <a:fillRect/>
          </a:stretch>
        </p:blipFill>
        <p:spPr>
          <a:xfrm>
            <a:off x="9296400" y="3270513"/>
            <a:ext cx="2743200" cy="3657600"/>
          </a:xfrm>
          <a:prstGeom prst="rect">
            <a:avLst/>
          </a:prstGeom>
        </p:spPr>
      </p:pic>
      <p:pic>
        <p:nvPicPr>
          <p:cNvPr id="7" name="Picture 6">
            <a:extLst>
              <a:ext uri="{FF2B5EF4-FFF2-40B4-BE49-F238E27FC236}">
                <a16:creationId xmlns:a16="http://schemas.microsoft.com/office/drawing/2014/main" id="{1E7F0617-0B66-3F44-92FA-728CCB16C39E}"/>
              </a:ext>
            </a:extLst>
          </p:cNvPr>
          <p:cNvPicPr>
            <a:picLocks noChangeAspect="1"/>
          </p:cNvPicPr>
          <p:nvPr/>
        </p:nvPicPr>
        <p:blipFill>
          <a:blip r:embed="rId8"/>
          <a:stretch>
            <a:fillRect/>
          </a:stretch>
        </p:blipFill>
        <p:spPr>
          <a:xfrm>
            <a:off x="6248400" y="49225"/>
            <a:ext cx="2413000" cy="3378200"/>
          </a:xfrm>
          <a:prstGeom prst="rect">
            <a:avLst/>
          </a:prstGeom>
        </p:spPr>
      </p:pic>
      <p:pic>
        <p:nvPicPr>
          <p:cNvPr id="9" name="Picture 8">
            <a:extLst>
              <a:ext uri="{FF2B5EF4-FFF2-40B4-BE49-F238E27FC236}">
                <a16:creationId xmlns:a16="http://schemas.microsoft.com/office/drawing/2014/main" id="{157420BB-5E18-1549-B9D4-F1EB8247EDFB}"/>
              </a:ext>
            </a:extLst>
          </p:cNvPr>
          <p:cNvPicPr>
            <a:picLocks noChangeAspect="1"/>
          </p:cNvPicPr>
          <p:nvPr/>
        </p:nvPicPr>
        <p:blipFill>
          <a:blip r:embed="rId9"/>
          <a:stretch>
            <a:fillRect/>
          </a:stretch>
        </p:blipFill>
        <p:spPr>
          <a:xfrm>
            <a:off x="2463800" y="3670563"/>
            <a:ext cx="2857500" cy="2857500"/>
          </a:xfrm>
          <a:prstGeom prst="rect">
            <a:avLst/>
          </a:prstGeom>
        </p:spPr>
      </p:pic>
    </p:spTree>
    <p:extLst>
      <p:ext uri="{BB962C8B-B14F-4D97-AF65-F5344CB8AC3E}">
        <p14:creationId xmlns:p14="http://schemas.microsoft.com/office/powerpoint/2010/main" val="2729289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7EBA765-8290-8549-8416-209DCCC769FD}"/>
              </a:ext>
            </a:extLst>
          </p:cNvPr>
          <p:cNvSpPr>
            <a:spLocks noGrp="1"/>
          </p:cNvSpPr>
          <p:nvPr>
            <p:ph type="title"/>
          </p:nvPr>
        </p:nvSpPr>
        <p:spPr>
          <a:xfrm>
            <a:off x="1981200" y="274638"/>
            <a:ext cx="8229600" cy="868362"/>
          </a:xfrm>
        </p:spPr>
        <p:txBody>
          <a:bodyPr/>
          <a:lstStyle/>
          <a:p>
            <a:r>
              <a:rPr lang="en-US" altLang="en-US" u="sng" dirty="0">
                <a:solidFill>
                  <a:srgbClr val="FF0000"/>
                </a:solidFill>
              </a:rPr>
              <a:t>Parliamentary System</a:t>
            </a:r>
          </a:p>
        </p:txBody>
      </p:sp>
      <p:sp>
        <p:nvSpPr>
          <p:cNvPr id="49155" name="Content Placeholder 2">
            <a:extLst>
              <a:ext uri="{FF2B5EF4-FFF2-40B4-BE49-F238E27FC236}">
                <a16:creationId xmlns:a16="http://schemas.microsoft.com/office/drawing/2014/main" id="{31B72E16-6EC7-5D48-8D87-E02B621E8F6E}"/>
              </a:ext>
            </a:extLst>
          </p:cNvPr>
          <p:cNvSpPr>
            <a:spLocks noGrp="1"/>
          </p:cNvSpPr>
          <p:nvPr>
            <p:ph idx="1"/>
          </p:nvPr>
        </p:nvSpPr>
        <p:spPr>
          <a:xfrm>
            <a:off x="1981200" y="1219201"/>
            <a:ext cx="8229600" cy="5181599"/>
          </a:xfrm>
        </p:spPr>
        <p:txBody>
          <a:bodyPr>
            <a:noAutofit/>
          </a:bodyPr>
          <a:lstStyle/>
          <a:p>
            <a:pPr marL="514350" indent="-514350">
              <a:buAutoNum type="arabicPeriod"/>
            </a:pPr>
            <a:r>
              <a:rPr lang="en-US" altLang="en-US" sz="3400" dirty="0"/>
              <a:t>Our country is divided up into </a:t>
            </a:r>
            <a:r>
              <a:rPr lang="en-US" altLang="en-US" sz="3400" u="sng" dirty="0"/>
              <a:t>338</a:t>
            </a:r>
            <a:r>
              <a:rPr lang="en-US" altLang="en-US" sz="3400" dirty="0"/>
              <a:t> ridings (Sittings in the house of commons).</a:t>
            </a:r>
          </a:p>
          <a:p>
            <a:pPr marL="514350" indent="-514350">
              <a:buAutoNum type="arabicPeriod"/>
            </a:pPr>
            <a:r>
              <a:rPr lang="en-US" altLang="en-US" sz="3400" dirty="0"/>
              <a:t>Each riding is represented by an </a:t>
            </a:r>
            <a:r>
              <a:rPr lang="en-US" altLang="en-US" sz="3400" u="sng" dirty="0"/>
              <a:t>elected</a:t>
            </a:r>
            <a:r>
              <a:rPr lang="en-US" altLang="en-US" sz="3400" dirty="0"/>
              <a:t> individual.</a:t>
            </a:r>
          </a:p>
          <a:p>
            <a:pPr marL="514350" indent="-514350">
              <a:buAutoNum type="arabicPeriod"/>
            </a:pPr>
            <a:r>
              <a:rPr lang="en-US" altLang="en-US" sz="3400" dirty="0"/>
              <a:t>The political </a:t>
            </a:r>
            <a:r>
              <a:rPr lang="en-US" altLang="en-US" sz="3400" u="sng" dirty="0"/>
              <a:t>party</a:t>
            </a:r>
            <a:r>
              <a:rPr lang="en-US" altLang="en-US" sz="3400" dirty="0"/>
              <a:t> which has the most elected members forms the government.</a:t>
            </a:r>
          </a:p>
          <a:p>
            <a:pPr marL="514350" indent="-514350">
              <a:buAutoNum type="arabicPeriod"/>
            </a:pPr>
            <a:r>
              <a:rPr lang="en-US" altLang="en-US" sz="3400" dirty="0"/>
              <a:t>The other party(</a:t>
            </a:r>
            <a:r>
              <a:rPr lang="en-US" altLang="en-US" sz="3400" dirty="0" err="1"/>
              <a:t>ies</a:t>
            </a:r>
            <a:r>
              <a:rPr lang="en-US" altLang="en-US" sz="3400" dirty="0"/>
              <a:t>) which have the lesser number of seats form the </a:t>
            </a:r>
            <a:r>
              <a:rPr lang="en-US" altLang="en-US" sz="3400" u="sng" dirty="0"/>
              <a:t>opposition.</a:t>
            </a:r>
          </a:p>
        </p:txBody>
      </p:sp>
    </p:spTree>
    <p:extLst>
      <p:ext uri="{BB962C8B-B14F-4D97-AF65-F5344CB8AC3E}">
        <p14:creationId xmlns:p14="http://schemas.microsoft.com/office/powerpoint/2010/main" val="357844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8905-5BA0-BA4F-A30E-2FCD3F6CA0AB}"/>
              </a:ext>
            </a:extLst>
          </p:cNvPr>
          <p:cNvSpPr>
            <a:spLocks noGrp="1"/>
          </p:cNvSpPr>
          <p:nvPr>
            <p:ph type="title"/>
          </p:nvPr>
        </p:nvSpPr>
        <p:spPr/>
        <p:txBody>
          <a:bodyPr/>
          <a:lstStyle/>
          <a:p>
            <a:r>
              <a:rPr lang="en-US" dirty="0"/>
              <a:t>5 types of Government Include:</a:t>
            </a:r>
          </a:p>
        </p:txBody>
      </p:sp>
      <p:sp>
        <p:nvSpPr>
          <p:cNvPr id="3" name="Content Placeholder 2">
            <a:extLst>
              <a:ext uri="{FF2B5EF4-FFF2-40B4-BE49-F238E27FC236}">
                <a16:creationId xmlns:a16="http://schemas.microsoft.com/office/drawing/2014/main" id="{BFC67932-58FD-F844-AF0B-ACB0E90D9BB0}"/>
              </a:ext>
            </a:extLst>
          </p:cNvPr>
          <p:cNvSpPr>
            <a:spLocks noGrp="1"/>
          </p:cNvSpPr>
          <p:nvPr>
            <p:ph idx="1"/>
          </p:nvPr>
        </p:nvSpPr>
        <p:spPr/>
        <p:txBody>
          <a:bodyPr/>
          <a:lstStyle/>
          <a:p>
            <a:r>
              <a:rPr lang="en-US" dirty="0"/>
              <a:t>1. </a:t>
            </a:r>
            <a:r>
              <a:rPr lang="en-US" u="sng" dirty="0"/>
              <a:t>Majority</a:t>
            </a:r>
            <a:r>
              <a:rPr lang="en-US" dirty="0"/>
              <a:t> (50% + 1 seat, party with most seats form the government).</a:t>
            </a:r>
          </a:p>
          <a:p>
            <a:r>
              <a:rPr lang="en-US" dirty="0"/>
              <a:t>2. </a:t>
            </a:r>
            <a:r>
              <a:rPr lang="en-US" u="sng" dirty="0"/>
              <a:t>Minority</a:t>
            </a:r>
            <a:r>
              <a:rPr lang="en-US" dirty="0"/>
              <a:t> (&lt;50% of seats, get support of other parties for individual notes/issues). </a:t>
            </a:r>
          </a:p>
          <a:p>
            <a:r>
              <a:rPr lang="en-US" dirty="0"/>
              <a:t>3. </a:t>
            </a:r>
            <a:r>
              <a:rPr lang="en-US" u="sng" dirty="0"/>
              <a:t>Coalition</a:t>
            </a:r>
            <a:r>
              <a:rPr lang="en-US" dirty="0"/>
              <a:t> (&lt;50% of seats, two or more parties work together and share power).</a:t>
            </a:r>
          </a:p>
        </p:txBody>
      </p:sp>
    </p:spTree>
    <p:extLst>
      <p:ext uri="{BB962C8B-B14F-4D97-AF65-F5344CB8AC3E}">
        <p14:creationId xmlns:p14="http://schemas.microsoft.com/office/powerpoint/2010/main" val="187689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9081-62BD-6A40-B6CB-1B2B4DBCFB8C}"/>
              </a:ext>
            </a:extLst>
          </p:cNvPr>
          <p:cNvSpPr>
            <a:spLocks noGrp="1"/>
          </p:cNvSpPr>
          <p:nvPr>
            <p:ph type="title"/>
          </p:nvPr>
        </p:nvSpPr>
        <p:spPr/>
        <p:txBody>
          <a:bodyPr/>
          <a:lstStyle/>
          <a:p>
            <a:r>
              <a:rPr lang="en-US" dirty="0"/>
              <a:t>6. Forms or levels of Government</a:t>
            </a:r>
          </a:p>
        </p:txBody>
      </p:sp>
      <p:sp>
        <p:nvSpPr>
          <p:cNvPr id="3" name="Content Placeholder 2">
            <a:extLst>
              <a:ext uri="{FF2B5EF4-FFF2-40B4-BE49-F238E27FC236}">
                <a16:creationId xmlns:a16="http://schemas.microsoft.com/office/drawing/2014/main" id="{AB71825D-C9BB-3544-A949-494C55B3F4A0}"/>
              </a:ext>
            </a:extLst>
          </p:cNvPr>
          <p:cNvSpPr>
            <a:spLocks noGrp="1"/>
          </p:cNvSpPr>
          <p:nvPr>
            <p:ph idx="1"/>
          </p:nvPr>
        </p:nvSpPr>
        <p:spPr/>
        <p:txBody>
          <a:bodyPr/>
          <a:lstStyle/>
          <a:p>
            <a:r>
              <a:rPr lang="en-US" dirty="0"/>
              <a:t>1. Local Government: </a:t>
            </a:r>
            <a:r>
              <a:rPr lang="en-US" u="sng" dirty="0"/>
              <a:t>Municipal</a:t>
            </a:r>
          </a:p>
          <a:p>
            <a:r>
              <a:rPr lang="en-US" dirty="0"/>
              <a:t>2. Province-wide/Provincial Government: </a:t>
            </a:r>
            <a:r>
              <a:rPr lang="en-US" u="sng" dirty="0"/>
              <a:t>Provincial</a:t>
            </a:r>
          </a:p>
          <a:p>
            <a:r>
              <a:rPr lang="en-US" dirty="0"/>
              <a:t>3. Country Wide or National Government: </a:t>
            </a:r>
            <a:r>
              <a:rPr lang="en-US" u="sng" dirty="0"/>
              <a:t>Federal</a:t>
            </a:r>
          </a:p>
          <a:p>
            <a:endParaRPr lang="en-US" u="sng" dirty="0"/>
          </a:p>
          <a:p>
            <a:pPr marL="0" indent="0">
              <a:buNone/>
            </a:pPr>
            <a:r>
              <a:rPr lang="en-US" dirty="0"/>
              <a:t>7. Governments are elected in this democratic system (also called a </a:t>
            </a:r>
            <a:r>
              <a:rPr lang="en-US" u="sng" dirty="0"/>
              <a:t>democracy</a:t>
            </a:r>
            <a:r>
              <a:rPr lang="en-US" dirty="0"/>
              <a:t>) and are supposed to represent the wishes and values of those who elect the individuals to the government. </a:t>
            </a:r>
          </a:p>
        </p:txBody>
      </p:sp>
    </p:spTree>
    <p:extLst>
      <p:ext uri="{BB962C8B-B14F-4D97-AF65-F5344CB8AC3E}">
        <p14:creationId xmlns:p14="http://schemas.microsoft.com/office/powerpoint/2010/main" val="327646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24D8-0A6E-C748-83B9-3CCC3E66036F}"/>
              </a:ext>
            </a:extLst>
          </p:cNvPr>
          <p:cNvSpPr>
            <a:spLocks noGrp="1"/>
          </p:cNvSpPr>
          <p:nvPr>
            <p:ph type="title"/>
          </p:nvPr>
        </p:nvSpPr>
        <p:spPr/>
        <p:txBody>
          <a:bodyPr/>
          <a:lstStyle/>
          <a:p>
            <a:pPr algn="ctr"/>
            <a:r>
              <a:rPr lang="en-US" dirty="0"/>
              <a:t>8. Note Sheets</a:t>
            </a:r>
          </a:p>
        </p:txBody>
      </p:sp>
      <p:sp>
        <p:nvSpPr>
          <p:cNvPr id="3" name="Content Placeholder 2">
            <a:extLst>
              <a:ext uri="{FF2B5EF4-FFF2-40B4-BE49-F238E27FC236}">
                <a16:creationId xmlns:a16="http://schemas.microsoft.com/office/drawing/2014/main" id="{A5BCB97B-47A9-4E43-82F3-EC41F32062E5}"/>
              </a:ext>
            </a:extLst>
          </p:cNvPr>
          <p:cNvSpPr>
            <a:spLocks noGrp="1"/>
          </p:cNvSpPr>
          <p:nvPr>
            <p:ph idx="1"/>
          </p:nvPr>
        </p:nvSpPr>
        <p:spPr/>
        <p:txBody>
          <a:bodyPr/>
          <a:lstStyle/>
          <a:p>
            <a:r>
              <a:rPr lang="en-US" dirty="0"/>
              <a:t>8. A </a:t>
            </a:r>
            <a:r>
              <a:rPr lang="en-US" u="sng" dirty="0"/>
              <a:t>Constitution</a:t>
            </a:r>
            <a:r>
              <a:rPr lang="en-US" dirty="0"/>
              <a:t> is a set of basic rights for all citizens of this country. This was developed to protect the minority of people in the country who are represented by the opposition parties in government. </a:t>
            </a:r>
          </a:p>
          <a:p>
            <a:r>
              <a:rPr lang="en-US" dirty="0"/>
              <a:t>- This ensures that government </a:t>
            </a:r>
            <a:r>
              <a:rPr lang="en-US" u="sng" dirty="0"/>
              <a:t>decisions</a:t>
            </a:r>
            <a:r>
              <a:rPr lang="en-US" dirty="0"/>
              <a:t> cannot be made that will take away the rights of individuals.</a:t>
            </a:r>
          </a:p>
          <a:p>
            <a:r>
              <a:rPr lang="en-US" dirty="0"/>
              <a:t>9. Government decisions and policies affect all aspects of our culture. Governments use economic, geographic and historical data to bring about </a:t>
            </a:r>
            <a:r>
              <a:rPr lang="en-US" u="sng" dirty="0"/>
              <a:t>legislation</a:t>
            </a:r>
            <a:r>
              <a:rPr lang="en-US" dirty="0"/>
              <a:t> that governs all aspects of our lives. </a:t>
            </a:r>
          </a:p>
        </p:txBody>
      </p:sp>
    </p:spTree>
    <p:extLst>
      <p:ext uri="{BB962C8B-B14F-4D97-AF65-F5344CB8AC3E}">
        <p14:creationId xmlns:p14="http://schemas.microsoft.com/office/powerpoint/2010/main" val="231385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Box 3">
            <a:extLst>
              <a:ext uri="{FF2B5EF4-FFF2-40B4-BE49-F238E27FC236}">
                <a16:creationId xmlns:a16="http://schemas.microsoft.com/office/drawing/2014/main" id="{F5646431-E487-9248-980F-E7700EBF09E7}"/>
              </a:ext>
            </a:extLst>
          </p:cNvPr>
          <p:cNvSpPr txBox="1">
            <a:spLocks noChangeArrowheads="1"/>
          </p:cNvSpPr>
          <p:nvPr/>
        </p:nvSpPr>
        <p:spPr bwMode="auto">
          <a:xfrm>
            <a:off x="1192193" y="1108277"/>
            <a:ext cx="969958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u="sng" dirty="0"/>
              <a:t>Federal – Prime Minister – Justin Trudeau</a:t>
            </a:r>
          </a:p>
          <a:p>
            <a:pPr marL="457200" indent="-457200" eaLnBrk="1" hangingPunct="1">
              <a:spcBef>
                <a:spcPct val="0"/>
              </a:spcBef>
              <a:buFontTx/>
              <a:buChar char="-"/>
            </a:pPr>
            <a:r>
              <a:rPr lang="en-US" altLang="en-US" dirty="0"/>
              <a:t>MP – St. John’s South/Mt. Pearl - </a:t>
            </a:r>
          </a:p>
          <a:p>
            <a:pPr marL="457200" indent="-457200" eaLnBrk="1" hangingPunct="1">
              <a:spcBef>
                <a:spcPct val="0"/>
              </a:spcBef>
              <a:buFontTx/>
              <a:buChar char="-"/>
            </a:pPr>
            <a:r>
              <a:rPr lang="en-US" altLang="en-US" u="sng" dirty="0"/>
              <a:t>Seamus </a:t>
            </a:r>
            <a:r>
              <a:rPr lang="en-US" altLang="en-US" u="sng" dirty="0" err="1"/>
              <a:t>O’Reagan</a:t>
            </a:r>
            <a:endParaRPr lang="en-US" altLang="en-US" u="sng" dirty="0"/>
          </a:p>
          <a:p>
            <a:pPr eaLnBrk="1" hangingPunct="1">
              <a:spcBef>
                <a:spcPct val="0"/>
              </a:spcBef>
              <a:buFontTx/>
              <a:buNone/>
            </a:pPr>
            <a:r>
              <a:rPr lang="en-US" altLang="en-US" u="sng" dirty="0"/>
              <a:t>Provincial – Premier – Dwight Ball</a:t>
            </a:r>
          </a:p>
          <a:p>
            <a:pPr>
              <a:spcBef>
                <a:spcPct val="0"/>
              </a:spcBef>
              <a:buNone/>
            </a:pPr>
            <a:r>
              <a:rPr lang="en-US" altLang="en-US" dirty="0"/>
              <a:t>MHA – Waterford valley – </a:t>
            </a:r>
            <a:r>
              <a:rPr lang="en-US" altLang="en-US" u="sng" dirty="0"/>
              <a:t>Tom Osbourne</a:t>
            </a:r>
          </a:p>
          <a:p>
            <a:pPr>
              <a:spcBef>
                <a:spcPct val="0"/>
              </a:spcBef>
              <a:buNone/>
            </a:pPr>
            <a:r>
              <a:rPr lang="en-US" altLang="en-US" dirty="0"/>
              <a:t>MHA – St. John’s West – </a:t>
            </a:r>
            <a:r>
              <a:rPr lang="en-US" altLang="en-US" u="sng" dirty="0"/>
              <a:t>Siobhan </a:t>
            </a:r>
            <a:r>
              <a:rPr lang="en-US" altLang="en-US" u="sng" dirty="0" err="1"/>
              <a:t>Coady</a:t>
            </a:r>
            <a:endParaRPr lang="en-US" altLang="en-US" u="sng" dirty="0"/>
          </a:p>
          <a:p>
            <a:pPr eaLnBrk="1" hangingPunct="1">
              <a:spcBef>
                <a:spcPct val="0"/>
              </a:spcBef>
              <a:buFontTx/>
              <a:buNone/>
            </a:pPr>
            <a:r>
              <a:rPr lang="en-US" altLang="en-US" u="sng" dirty="0"/>
              <a:t>Municipal</a:t>
            </a:r>
          </a:p>
          <a:p>
            <a:pPr eaLnBrk="1" hangingPunct="1">
              <a:spcBef>
                <a:spcPct val="0"/>
              </a:spcBef>
              <a:buFontTx/>
              <a:buNone/>
            </a:pPr>
            <a:r>
              <a:rPr lang="en-US" altLang="en-US" dirty="0"/>
              <a:t>Mayor – </a:t>
            </a:r>
            <a:r>
              <a:rPr lang="en-US" altLang="en-US" u="sng" dirty="0"/>
              <a:t>Danny Breen</a:t>
            </a:r>
          </a:p>
          <a:p>
            <a:pPr eaLnBrk="1" hangingPunct="1">
              <a:spcBef>
                <a:spcPct val="0"/>
              </a:spcBef>
              <a:buFontTx/>
              <a:buNone/>
            </a:pPr>
            <a:r>
              <a:rPr lang="en-US" altLang="en-US" dirty="0"/>
              <a:t>Deputy Mayor </a:t>
            </a:r>
            <a:r>
              <a:rPr lang="en-US" altLang="en-US" u="sng" dirty="0"/>
              <a:t>– </a:t>
            </a:r>
            <a:r>
              <a:rPr lang="en-US" altLang="en-US" u="sng" dirty="0" err="1"/>
              <a:t>Sheilagh</a:t>
            </a:r>
            <a:r>
              <a:rPr lang="en-US" altLang="en-US" u="sng" dirty="0"/>
              <a:t> O’Leary</a:t>
            </a:r>
          </a:p>
          <a:p>
            <a:pPr eaLnBrk="1" hangingPunct="1">
              <a:spcBef>
                <a:spcPct val="0"/>
              </a:spcBef>
              <a:buFontTx/>
              <a:buNone/>
            </a:pPr>
            <a:r>
              <a:rPr lang="en-US" altLang="en-US" dirty="0"/>
              <a:t>Deputy Mayor –Ward 5 Counsellor – </a:t>
            </a:r>
            <a:r>
              <a:rPr lang="en-US" altLang="en-US" u="sng" dirty="0"/>
              <a:t>Wally Collins</a:t>
            </a:r>
          </a:p>
          <a:p>
            <a:pPr eaLnBrk="1" hangingPunct="1">
              <a:spcBef>
                <a:spcPct val="0"/>
              </a:spcBef>
              <a:buFontTx/>
              <a:buNone/>
            </a:pPr>
            <a:r>
              <a:rPr lang="en-US" altLang="en-US" b="1" dirty="0"/>
              <a:t>Know these people for your quiz!!!</a:t>
            </a:r>
          </a:p>
        </p:txBody>
      </p:sp>
      <p:sp>
        <p:nvSpPr>
          <p:cNvPr id="10" name="TextBox 9">
            <a:extLst>
              <a:ext uri="{FF2B5EF4-FFF2-40B4-BE49-F238E27FC236}">
                <a16:creationId xmlns:a16="http://schemas.microsoft.com/office/drawing/2014/main" id="{E5109140-22D5-C040-8953-DF100C8BFD5D}"/>
              </a:ext>
            </a:extLst>
          </p:cNvPr>
          <p:cNvSpPr txBox="1"/>
          <p:nvPr/>
        </p:nvSpPr>
        <p:spPr>
          <a:xfrm>
            <a:off x="2164466" y="228601"/>
            <a:ext cx="6620719" cy="584775"/>
          </a:xfrm>
          <a:prstGeom prst="rect">
            <a:avLst/>
          </a:prstGeom>
          <a:noFill/>
        </p:spPr>
        <p:txBody>
          <a:bodyPr wrap="square" rtlCol="0">
            <a:spAutoFit/>
          </a:bodyPr>
          <a:lstStyle/>
          <a:p>
            <a:r>
              <a:rPr lang="en-US" sz="3200" b="1" u="sng" dirty="0"/>
              <a:t>Who are your Representatives?</a:t>
            </a:r>
          </a:p>
        </p:txBody>
      </p:sp>
    </p:spTree>
    <p:extLst>
      <p:ext uri="{BB962C8B-B14F-4D97-AF65-F5344CB8AC3E}">
        <p14:creationId xmlns:p14="http://schemas.microsoft.com/office/powerpoint/2010/main" val="3325045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880</Words>
  <Application>Microsoft Macintosh PowerPoint</Application>
  <PresentationFormat>Widescreen</PresentationFormat>
  <Paragraphs>109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MS PGothic</vt:lpstr>
      <vt:lpstr>Arial</vt:lpstr>
      <vt:lpstr>Calibri</vt:lpstr>
      <vt:lpstr>Calibri Light</vt:lpstr>
      <vt:lpstr>Office Theme</vt:lpstr>
      <vt:lpstr>Topic 1.7 - Politics</vt:lpstr>
      <vt:lpstr>Cultural Differences </vt:lpstr>
      <vt:lpstr>Politics and Culture</vt:lpstr>
      <vt:lpstr>PowerPoint Presentation</vt:lpstr>
      <vt:lpstr>Parliamentary System</vt:lpstr>
      <vt:lpstr>5 types of Government Include:</vt:lpstr>
      <vt:lpstr>6. Forms or levels of Government</vt:lpstr>
      <vt:lpstr>8. Note Sheets</vt:lpstr>
      <vt:lpstr>PowerPoint Presentation</vt:lpstr>
      <vt:lpstr>PowerPoint Presentation</vt:lpstr>
      <vt:lpstr>Why is Ward 5 so much bigger than the other wards?</vt:lpstr>
      <vt:lpstr>Democracy</vt:lpstr>
      <vt:lpstr>PowerPoint Presentation</vt:lpstr>
      <vt:lpstr>Hey Pam….</vt:lpstr>
      <vt:lpstr>Why didn’t people vote? </vt:lpstr>
      <vt:lpstr>Quality of Life Indicators</vt:lpstr>
      <vt:lpstr>Assignment – Text Book Pag 73</vt:lpstr>
      <vt:lpstr>Topic 1.8 – Group Identity</vt:lpstr>
      <vt:lpstr>To Belong….</vt:lpstr>
      <vt:lpstr>How about you? </vt:lpstr>
      <vt:lpstr>Not all….</vt:lpstr>
      <vt:lpstr>Provincial Symbols of Identity</vt:lpstr>
      <vt:lpstr>PowerPoint Presentation</vt:lpstr>
      <vt:lpstr>PowerPoint Presentation</vt:lpstr>
      <vt:lpstr>What about this symbol???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1.7 - Politics</dc:title>
  <dc:creator>Donna Gibbons</dc:creator>
  <cp:lastModifiedBy>Donna Gibbons</cp:lastModifiedBy>
  <cp:revision>5</cp:revision>
  <dcterms:created xsi:type="dcterms:W3CDTF">2018-09-30T19:46:39Z</dcterms:created>
  <dcterms:modified xsi:type="dcterms:W3CDTF">2018-09-30T23:17:25Z</dcterms:modified>
</cp:coreProperties>
</file>