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72"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 id="276" r:id="rId18"/>
    <p:sldId id="274" r:id="rId19"/>
    <p:sldId id="275"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718"/>
  </p:normalViewPr>
  <p:slideViewPr>
    <p:cSldViewPr>
      <p:cViewPr varScale="1">
        <p:scale>
          <a:sx n="92" d="100"/>
          <a:sy n="92" d="100"/>
        </p:scale>
        <p:origin x="64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B661680-5E17-0A46-9686-31CE236408A7}" type="datetimeFigureOut">
              <a:rPr lang="en-US" smtClean="0"/>
              <a:pPr/>
              <a:t>10/10/16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56A1A4A-0F40-5547-BEFF-3475DB3962BC}" type="slidenum">
              <a:rPr lang="en-US" smtClean="0"/>
              <a:pPr/>
              <a:t>‹#›</a:t>
            </a:fld>
            <a:endParaRPr lang="en-US"/>
          </a:p>
        </p:txBody>
      </p:sp>
    </p:spTree>
    <p:extLst>
      <p:ext uri="{BB962C8B-B14F-4D97-AF65-F5344CB8AC3E}">
        <p14:creationId xmlns:p14="http://schemas.microsoft.com/office/powerpoint/2010/main" val="476946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E0BAB4F-FBBB-4955-B5A4-6C7000E321F3}" type="datetimeFigureOut">
              <a:rPr lang="en-CA" smtClean="0"/>
              <a:pPr/>
              <a:t>2016-10-10</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368253F-CCA3-479D-A69B-5706155C78E6}" type="slidenum">
              <a:rPr lang="en-CA" smtClean="0"/>
              <a:pPr/>
              <a:t>‹#›</a:t>
            </a:fld>
            <a:endParaRPr lang="en-CA"/>
          </a:p>
        </p:txBody>
      </p:sp>
    </p:spTree>
    <p:extLst>
      <p:ext uri="{BB962C8B-B14F-4D97-AF65-F5344CB8AC3E}">
        <p14:creationId xmlns:p14="http://schemas.microsoft.com/office/powerpoint/2010/main" val="132667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14EA67-0ADF-4562-9B5E-B27684B12764}" type="slidenum">
              <a:rPr lang="en-US"/>
              <a:pPr/>
              <a:t>3</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Move into Exercise #1</a:t>
            </a:r>
          </a:p>
        </p:txBody>
      </p:sp>
    </p:spTree>
    <p:extLst>
      <p:ext uri="{BB962C8B-B14F-4D97-AF65-F5344CB8AC3E}">
        <p14:creationId xmlns:p14="http://schemas.microsoft.com/office/powerpoint/2010/main" val="6587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3C610-BF4E-4B2B-BC56-125AB39393BF}" type="datetimeFigureOut">
              <a:rPr lang="en-CA" smtClean="0"/>
              <a:pPr/>
              <a:t>2016-10-10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BB485C-6889-4A04-B74A-36394883E3E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3C610-BF4E-4B2B-BC56-125AB39393BF}" type="datetimeFigureOut">
              <a:rPr lang="en-CA" smtClean="0"/>
              <a:pPr/>
              <a:t>2016-10-10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B485C-6889-4A04-B74A-36394883E3E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hyperlink" Target="http://www.flickr.com/photos/pagedooley/39364802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786210"/>
          </a:xfrm>
        </p:spPr>
        <p:txBody>
          <a:bodyPr/>
          <a:lstStyle/>
          <a:p>
            <a:r>
              <a:rPr lang="en-US" dirty="0" smtClean="0">
                <a:latin typeface="Comic Sans MS" pitchFamily="66" charset="0"/>
              </a:rPr>
              <a:t> Elements of Photography</a:t>
            </a:r>
          </a:p>
        </p:txBody>
      </p:sp>
      <p:pic>
        <p:nvPicPr>
          <p:cNvPr id="34819" name="Picture 2"/>
          <p:cNvPicPr>
            <a:picLocks noGrp="1" noChangeAspect="1" noChangeArrowheads="1"/>
          </p:cNvPicPr>
          <p:nvPr>
            <p:ph idx="1"/>
          </p:nvPr>
        </p:nvPicPr>
        <p:blipFill>
          <a:blip r:embed="rId2" cstate="print"/>
          <a:srcRect/>
          <a:stretch>
            <a:fillRect/>
          </a:stretch>
        </p:blipFill>
        <p:spPr>
          <a:xfrm>
            <a:off x="2667000" y="2325688"/>
            <a:ext cx="3810000" cy="3076575"/>
          </a:xfrm>
          <a:noFill/>
        </p:spPr>
      </p:pic>
      <p:sp>
        <p:nvSpPr>
          <p:cNvPr id="2" name="TextBox 1"/>
          <p:cNvSpPr txBox="1"/>
          <p:nvPr/>
        </p:nvSpPr>
        <p:spPr>
          <a:xfrm>
            <a:off x="3779912" y="5733256"/>
            <a:ext cx="2160240" cy="461665"/>
          </a:xfrm>
          <a:prstGeom prst="rect">
            <a:avLst/>
          </a:prstGeom>
          <a:noFill/>
        </p:spPr>
        <p:txBody>
          <a:bodyPr wrap="square" rtlCol="0">
            <a:spAutoFit/>
          </a:bodyPr>
          <a:lstStyle/>
          <a:p>
            <a:r>
              <a:rPr lang="en-US" sz="2400" dirty="0" smtClean="0"/>
              <a:t>Pages 18-33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solidFill>
                  <a:srgbClr val="FF0000"/>
                </a:solidFill>
                <a:latin typeface="Comic Sans MS" pitchFamily="66" charset="0"/>
              </a:rPr>
              <a:t>Photo #4</a:t>
            </a:r>
            <a:r>
              <a:rPr lang="en-US" dirty="0" smtClean="0">
                <a:latin typeface="Comic Sans MS" pitchFamily="66" charset="0"/>
              </a:rPr>
              <a:t>: Shape</a:t>
            </a:r>
            <a:endParaRPr lang="en-US" dirty="0" smtClean="0">
              <a:latin typeface="Comic Sans MS" pitchFamily="66" charset="0"/>
            </a:endParaRPr>
          </a:p>
        </p:txBody>
      </p:sp>
      <p:sp>
        <p:nvSpPr>
          <p:cNvPr id="44035" name="Rectangle 3"/>
          <p:cNvSpPr>
            <a:spLocks noGrp="1" noChangeArrowheads="1"/>
          </p:cNvSpPr>
          <p:nvPr>
            <p:ph type="body" idx="1"/>
          </p:nvPr>
        </p:nvSpPr>
        <p:spPr/>
        <p:txBody>
          <a:bodyPr>
            <a:normAutofit fontScale="92500" lnSpcReduction="20000"/>
          </a:bodyPr>
          <a:lstStyle/>
          <a:p>
            <a:pPr>
              <a:lnSpc>
                <a:spcPct val="90000"/>
              </a:lnSpc>
            </a:pPr>
            <a:r>
              <a:rPr lang="en-US" sz="2800" dirty="0" smtClean="0">
                <a:latin typeface="Comic Sans MS" pitchFamily="66" charset="0"/>
              </a:rPr>
              <a:t>A </a:t>
            </a:r>
            <a:r>
              <a:rPr lang="en-US" sz="2800" b="1" dirty="0" smtClean="0">
                <a:latin typeface="Comic Sans MS" pitchFamily="66" charset="0"/>
              </a:rPr>
              <a:t>shape</a:t>
            </a:r>
            <a:r>
              <a:rPr lang="en-US" sz="2800" dirty="0" smtClean="0">
                <a:latin typeface="Comic Sans MS" pitchFamily="66" charset="0"/>
              </a:rPr>
              <a:t> is an element of art. Specifically, it is an </a:t>
            </a:r>
            <a:r>
              <a:rPr lang="en-US" sz="2800" i="1" dirty="0" smtClean="0">
                <a:latin typeface="Comic Sans MS" pitchFamily="66" charset="0"/>
              </a:rPr>
              <a:t>enclosed space</a:t>
            </a:r>
            <a:r>
              <a:rPr lang="en-US" sz="2800" dirty="0" smtClean="0">
                <a:latin typeface="Comic Sans MS" pitchFamily="66" charset="0"/>
              </a:rPr>
              <a:t>, the boundaries of which are defined by other elements of art (i.e.: lines, colors, values, textures, etc.).</a:t>
            </a:r>
          </a:p>
          <a:p>
            <a:pPr>
              <a:lnSpc>
                <a:spcPct val="90000"/>
              </a:lnSpc>
              <a:buNone/>
            </a:pPr>
            <a:endParaRPr lang="en-US" sz="2800" i="1" u="sng" dirty="0" smtClean="0">
              <a:latin typeface="Comic Sans MS" pitchFamily="66" charset="0"/>
            </a:endParaRPr>
          </a:p>
          <a:p>
            <a:pPr>
              <a:lnSpc>
                <a:spcPct val="90000"/>
              </a:lnSpc>
            </a:pPr>
            <a:r>
              <a:rPr lang="en-US" sz="2800" i="1" u="sng" dirty="0" smtClean="0">
                <a:solidFill>
                  <a:srgbClr val="FF0000"/>
                </a:solidFill>
                <a:latin typeface="Comic Sans MS" pitchFamily="66" charset="0"/>
              </a:rPr>
              <a:t>Take 1 Photo of an </a:t>
            </a:r>
            <a:r>
              <a:rPr lang="en-US" sz="2800" i="1" u="sng" dirty="0" err="1" smtClean="0">
                <a:solidFill>
                  <a:srgbClr val="FF0000"/>
                </a:solidFill>
                <a:latin typeface="Comic Sans MS" pitchFamily="66" charset="0"/>
              </a:rPr>
              <a:t>oject</a:t>
            </a:r>
            <a:r>
              <a:rPr lang="en-US" sz="2800" i="1" u="sng" dirty="0" smtClean="0">
                <a:solidFill>
                  <a:srgbClr val="FF0000"/>
                </a:solidFill>
                <a:latin typeface="Comic Sans MS" pitchFamily="66" charset="0"/>
              </a:rPr>
              <a:t> with a shape.</a:t>
            </a:r>
            <a:endParaRPr lang="en-US" sz="2800" dirty="0" smtClean="0">
              <a:solidFill>
                <a:srgbClr val="FF0000"/>
              </a:solidFill>
              <a:latin typeface="Comic Sans MS" pitchFamily="66" charset="0"/>
            </a:endParaRPr>
          </a:p>
          <a:p>
            <a:pPr>
              <a:lnSpc>
                <a:spcPct val="90000"/>
              </a:lnSpc>
            </a:pPr>
            <a:endParaRPr lang="en-US" sz="2800" b="1" dirty="0">
              <a:latin typeface="Comic Sans MS" pitchFamily="66" charset="0"/>
            </a:endParaRPr>
          </a:p>
          <a:p>
            <a:pPr>
              <a:lnSpc>
                <a:spcPct val="90000"/>
              </a:lnSpc>
            </a:pPr>
            <a:r>
              <a:rPr lang="en-US" sz="2800" b="1" dirty="0" smtClean="0">
                <a:latin typeface="Comic Sans MS" pitchFamily="66" charset="0"/>
              </a:rPr>
              <a:t>Geometric</a:t>
            </a:r>
            <a:r>
              <a:rPr lang="en-US" sz="2800" dirty="0" smtClean="0">
                <a:latin typeface="Comic Sans MS" pitchFamily="66" charset="0"/>
              </a:rPr>
              <a:t> shapes - </a:t>
            </a:r>
            <a:r>
              <a:rPr lang="en-US" sz="2800" u="sng" dirty="0" smtClean="0">
                <a:latin typeface="Comic Sans MS" pitchFamily="66" charset="0"/>
              </a:rPr>
              <a:t>circles, rectangles, squares, triangles and so on </a:t>
            </a:r>
            <a:r>
              <a:rPr lang="en-US" sz="2800" dirty="0" smtClean="0">
                <a:latin typeface="Comic Sans MS" pitchFamily="66" charset="0"/>
              </a:rPr>
              <a:t>- have the clear edges one achieves when using tools to create such shapes. </a:t>
            </a:r>
          </a:p>
          <a:p>
            <a:pPr>
              <a:lnSpc>
                <a:spcPct val="90000"/>
              </a:lnSpc>
            </a:pPr>
            <a:endParaRPr lang="en-US" sz="2800" b="1" dirty="0">
              <a:latin typeface="Comic Sans MS" pitchFamily="66" charset="0"/>
            </a:endParaRPr>
          </a:p>
          <a:p>
            <a:pPr>
              <a:lnSpc>
                <a:spcPct val="90000"/>
              </a:lnSpc>
            </a:pPr>
            <a:r>
              <a:rPr lang="en-US" sz="2800" b="1" u="sng" dirty="0" smtClean="0">
                <a:latin typeface="Comic Sans MS" pitchFamily="66" charset="0"/>
              </a:rPr>
              <a:t>Organic</a:t>
            </a:r>
            <a:r>
              <a:rPr lang="en-US" sz="2800" u="sng" dirty="0" smtClean="0">
                <a:latin typeface="Comic Sans MS" pitchFamily="66" charset="0"/>
              </a:rPr>
              <a:t> shapes have natural, less well-defined edges (think: an amoeba, or a cloud).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solidFill>
                  <a:srgbClr val="FF0000"/>
                </a:solidFill>
                <a:latin typeface="Comic Sans MS" pitchFamily="66" charset="0"/>
              </a:rPr>
              <a:t>Photo #5 </a:t>
            </a:r>
            <a:r>
              <a:rPr lang="en-US" dirty="0" smtClean="0">
                <a:latin typeface="Comic Sans MS" pitchFamily="66" charset="0"/>
              </a:rPr>
              <a:t>- Texture</a:t>
            </a:r>
            <a:endParaRPr lang="en-US" dirty="0" smtClean="0">
              <a:latin typeface="Comic Sans MS" pitchFamily="66" charset="0"/>
            </a:endParaRPr>
          </a:p>
        </p:txBody>
      </p:sp>
      <p:sp>
        <p:nvSpPr>
          <p:cNvPr id="45059" name="Rectangle 3"/>
          <p:cNvSpPr>
            <a:spLocks noGrp="1" noChangeArrowheads="1"/>
          </p:cNvSpPr>
          <p:nvPr>
            <p:ph type="body" idx="4294967295"/>
          </p:nvPr>
        </p:nvSpPr>
        <p:spPr>
          <a:xfrm>
            <a:off x="152400" y="1600200"/>
            <a:ext cx="8077200" cy="4525963"/>
          </a:xfrm>
        </p:spPr>
        <p:txBody>
          <a:bodyPr>
            <a:normAutofit lnSpcReduction="10000"/>
          </a:bodyPr>
          <a:lstStyle/>
          <a:p>
            <a:r>
              <a:rPr lang="en-US" sz="2800" b="1" dirty="0" smtClean="0">
                <a:latin typeface="Comic Sans MS" pitchFamily="66" charset="0"/>
              </a:rPr>
              <a:t>Texture</a:t>
            </a:r>
            <a:r>
              <a:rPr lang="en-US" sz="2800" dirty="0" smtClean="0">
                <a:latin typeface="Comic Sans MS" pitchFamily="66" charset="0"/>
              </a:rPr>
              <a:t>, another element of art, is used to describe either the way a three-dimensional </a:t>
            </a:r>
            <a:r>
              <a:rPr lang="en-US" sz="2800" u="sng" dirty="0" smtClean="0">
                <a:latin typeface="Comic Sans MS" pitchFamily="66" charset="0"/>
              </a:rPr>
              <a:t>work </a:t>
            </a:r>
            <a:r>
              <a:rPr lang="en-US" sz="2800" i="1" u="sng" dirty="0" smtClean="0">
                <a:latin typeface="Comic Sans MS" pitchFamily="66" charset="0"/>
              </a:rPr>
              <a:t>actually</a:t>
            </a:r>
            <a:r>
              <a:rPr lang="en-US" sz="2800" u="sng" dirty="0" smtClean="0">
                <a:latin typeface="Comic Sans MS" pitchFamily="66" charset="0"/>
              </a:rPr>
              <a:t> feels when touched, or the </a:t>
            </a:r>
            <a:r>
              <a:rPr lang="en-US" sz="2800" i="1" u="sng" dirty="0" smtClean="0">
                <a:latin typeface="Comic Sans MS" pitchFamily="66" charset="0"/>
              </a:rPr>
              <a:t>visual</a:t>
            </a:r>
            <a:r>
              <a:rPr lang="en-US" sz="2800" u="sng" dirty="0" smtClean="0">
                <a:latin typeface="Comic Sans MS" pitchFamily="66" charset="0"/>
              </a:rPr>
              <a:t>  "feel"</a:t>
            </a:r>
            <a:r>
              <a:rPr lang="en-US" sz="2800" dirty="0" smtClean="0">
                <a:latin typeface="Comic Sans MS" pitchFamily="66" charset="0"/>
              </a:rPr>
              <a:t> of a two-dimensional work.</a:t>
            </a:r>
          </a:p>
          <a:p>
            <a:pPr>
              <a:buNone/>
            </a:pPr>
            <a:endParaRPr lang="en-US" sz="2800" dirty="0" smtClean="0">
              <a:latin typeface="Comic Sans MS" pitchFamily="66" charset="0"/>
            </a:endParaRPr>
          </a:p>
          <a:p>
            <a:r>
              <a:rPr lang="en-US" sz="2800" dirty="0" smtClean="0">
                <a:latin typeface="Comic Sans MS" pitchFamily="66" charset="0"/>
              </a:rPr>
              <a:t>Take rocks, for example. A real, 3-D rock might feel rough or smooth, and definitely feels hard when touched or picked up. A painter, depicting a rock, would create the illusions of these qualities through use of color, line, shape,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2" cstate="print"/>
          <a:srcRect/>
          <a:stretch>
            <a:fillRect/>
          </a:stretch>
        </p:blipFill>
        <p:spPr bwMode="auto">
          <a:xfrm>
            <a:off x="2352675" y="95250"/>
            <a:ext cx="4438650" cy="6667500"/>
          </a:xfrm>
          <a:prstGeom prst="rect">
            <a:avLst/>
          </a:prstGeom>
          <a:noFill/>
          <a:ln w="9525">
            <a:noFill/>
            <a:miter lim="800000"/>
            <a:headEnd/>
            <a:tailEnd/>
          </a:ln>
        </p:spPr>
      </p:pic>
      <p:sp>
        <p:nvSpPr>
          <p:cNvPr id="46083" name="Text Box 6"/>
          <p:cNvSpPr txBox="1">
            <a:spLocks noChangeArrowheads="1"/>
          </p:cNvSpPr>
          <p:nvPr/>
        </p:nvSpPr>
        <p:spPr bwMode="auto">
          <a:xfrm>
            <a:off x="533400" y="1676400"/>
            <a:ext cx="1371600" cy="366713"/>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Sandstone</a:t>
            </a:r>
          </a:p>
        </p:txBody>
      </p:sp>
      <p:sp>
        <p:nvSpPr>
          <p:cNvPr id="2" name="TextBox 1"/>
          <p:cNvSpPr txBox="1"/>
          <p:nvPr/>
        </p:nvSpPr>
        <p:spPr>
          <a:xfrm>
            <a:off x="251520" y="476672"/>
            <a:ext cx="1872208" cy="369332"/>
          </a:xfrm>
          <a:prstGeom prst="rect">
            <a:avLst/>
          </a:prstGeom>
          <a:noFill/>
        </p:spPr>
        <p:txBody>
          <a:bodyPr wrap="square" rtlCol="0">
            <a:spAutoFit/>
          </a:bodyPr>
          <a:lstStyle/>
          <a:p>
            <a:r>
              <a:rPr lang="en-US" dirty="0" smtClean="0">
                <a:solidFill>
                  <a:srgbClr val="FF0000"/>
                </a:solidFill>
              </a:rPr>
              <a:t>Example #5</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0"/>
            <a:ext cx="8229600" cy="1143000"/>
          </a:xfrm>
        </p:spPr>
        <p:txBody>
          <a:bodyPr/>
          <a:lstStyle/>
          <a:p>
            <a:r>
              <a:rPr lang="en-US" dirty="0" smtClean="0">
                <a:solidFill>
                  <a:srgbClr val="FF0000"/>
                </a:solidFill>
                <a:latin typeface="Comic Sans MS" pitchFamily="66" charset="0"/>
              </a:rPr>
              <a:t>Photo #6 </a:t>
            </a:r>
            <a:r>
              <a:rPr lang="en-US" dirty="0" smtClean="0">
                <a:latin typeface="Comic Sans MS" pitchFamily="66" charset="0"/>
              </a:rPr>
              <a:t>- Perspective</a:t>
            </a:r>
            <a:endParaRPr lang="en-US" dirty="0" smtClean="0">
              <a:latin typeface="Comic Sans MS" pitchFamily="66" charset="0"/>
            </a:endParaRPr>
          </a:p>
        </p:txBody>
      </p:sp>
      <p:sp>
        <p:nvSpPr>
          <p:cNvPr id="47107" name="Rectangle 3"/>
          <p:cNvSpPr>
            <a:spLocks noGrp="1" noChangeArrowheads="1"/>
          </p:cNvSpPr>
          <p:nvPr>
            <p:ph type="body" idx="1"/>
          </p:nvPr>
        </p:nvSpPr>
        <p:spPr>
          <a:xfrm>
            <a:off x="395536" y="1052736"/>
            <a:ext cx="3505200" cy="5616624"/>
          </a:xfrm>
        </p:spPr>
        <p:txBody>
          <a:bodyPr>
            <a:normAutofit fontScale="85000" lnSpcReduction="20000"/>
          </a:bodyPr>
          <a:lstStyle/>
          <a:p>
            <a:pPr>
              <a:lnSpc>
                <a:spcPct val="90000"/>
              </a:lnSpc>
            </a:pPr>
            <a:r>
              <a:rPr lang="en-US" u="sng" dirty="0" smtClean="0">
                <a:latin typeface="Comic Sans MS" pitchFamily="66" charset="0"/>
              </a:rPr>
              <a:t>Point from which the object/subject is viewed</a:t>
            </a:r>
          </a:p>
          <a:p>
            <a:pPr lvl="1">
              <a:lnSpc>
                <a:spcPct val="90000"/>
              </a:lnSpc>
            </a:pPr>
            <a:r>
              <a:rPr lang="en-US" u="sng" dirty="0" smtClean="0">
                <a:latin typeface="Comic Sans MS" pitchFamily="66" charset="0"/>
              </a:rPr>
              <a:t>Birds eye</a:t>
            </a:r>
          </a:p>
          <a:p>
            <a:pPr lvl="1">
              <a:lnSpc>
                <a:spcPct val="90000"/>
              </a:lnSpc>
            </a:pPr>
            <a:r>
              <a:rPr lang="en-US" u="sng" dirty="0" smtClean="0">
                <a:latin typeface="Comic Sans MS" pitchFamily="66" charset="0"/>
              </a:rPr>
              <a:t>Worms eye</a:t>
            </a:r>
            <a:br>
              <a:rPr lang="en-US" u="sng" dirty="0" smtClean="0">
                <a:latin typeface="Comic Sans MS" pitchFamily="66" charset="0"/>
              </a:rPr>
            </a:br>
            <a:endParaRPr lang="en-US" u="sng" dirty="0" smtClean="0">
              <a:latin typeface="Comic Sans MS" pitchFamily="66" charset="0"/>
            </a:endParaRPr>
          </a:p>
          <a:p>
            <a:pPr>
              <a:lnSpc>
                <a:spcPct val="90000"/>
              </a:lnSpc>
            </a:pPr>
            <a:r>
              <a:rPr lang="en-US" dirty="0" smtClean="0">
                <a:latin typeface="Comic Sans MS" pitchFamily="66" charset="0"/>
              </a:rPr>
              <a:t>Establishes emphasis</a:t>
            </a:r>
          </a:p>
          <a:p>
            <a:pPr>
              <a:lnSpc>
                <a:spcPct val="90000"/>
              </a:lnSpc>
            </a:pPr>
            <a:endParaRPr lang="en-US" dirty="0" smtClean="0">
              <a:latin typeface="Comic Sans MS" pitchFamily="66" charset="0"/>
            </a:endParaRPr>
          </a:p>
          <a:p>
            <a:pPr>
              <a:lnSpc>
                <a:spcPct val="90000"/>
              </a:lnSpc>
            </a:pPr>
            <a:r>
              <a:rPr lang="en-US" dirty="0" smtClean="0">
                <a:latin typeface="Comic Sans MS" pitchFamily="66" charset="0"/>
              </a:rPr>
              <a:t>Move closer, move back, move up, </a:t>
            </a:r>
            <a:r>
              <a:rPr lang="en-US" dirty="0" smtClean="0">
                <a:latin typeface="Comic Sans MS" pitchFamily="66" charset="0"/>
              </a:rPr>
              <a:t>down</a:t>
            </a:r>
          </a:p>
          <a:p>
            <a:pPr>
              <a:lnSpc>
                <a:spcPct val="90000"/>
              </a:lnSpc>
            </a:pPr>
            <a:r>
              <a:rPr lang="en-US" dirty="0" smtClean="0">
                <a:solidFill>
                  <a:srgbClr val="FF0000"/>
                </a:solidFill>
                <a:latin typeface="Comic Sans MS" pitchFamily="66" charset="0"/>
              </a:rPr>
              <a:t>EG; Worms Eye</a:t>
            </a:r>
          </a:p>
          <a:p>
            <a:pPr>
              <a:lnSpc>
                <a:spcPct val="90000"/>
              </a:lnSpc>
            </a:pPr>
            <a:r>
              <a:rPr lang="en-US" dirty="0" smtClean="0">
                <a:solidFill>
                  <a:srgbClr val="FF0000"/>
                </a:solidFill>
                <a:latin typeface="Comic Sans MS" pitchFamily="66" charset="0"/>
              </a:rPr>
              <a:t>Only Take 1 photo of either type.</a:t>
            </a:r>
            <a:endParaRPr lang="en-US" dirty="0" smtClean="0">
              <a:solidFill>
                <a:srgbClr val="FF0000"/>
              </a:solidFill>
              <a:latin typeface="Comic Sans MS" pitchFamily="66" charset="0"/>
            </a:endParaRPr>
          </a:p>
          <a:p>
            <a:pPr>
              <a:lnSpc>
                <a:spcPct val="90000"/>
              </a:lnSpc>
              <a:buFontTx/>
              <a:buNone/>
            </a:pPr>
            <a:endParaRPr lang="en-US" dirty="0" smtClean="0"/>
          </a:p>
        </p:txBody>
      </p:sp>
      <p:pic>
        <p:nvPicPr>
          <p:cNvPr id="14341" name="Picture 5"/>
          <p:cNvPicPr>
            <a:picLocks noChangeAspect="1" noChangeArrowheads="1"/>
          </p:cNvPicPr>
          <p:nvPr/>
        </p:nvPicPr>
        <p:blipFill>
          <a:blip r:embed="rId2" cstate="print"/>
          <a:srcRect/>
          <a:stretch>
            <a:fillRect/>
          </a:stretch>
        </p:blipFill>
        <p:spPr bwMode="auto">
          <a:xfrm>
            <a:off x="3886200" y="1524000"/>
            <a:ext cx="4762500"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amond(in)">
                                      <p:cBhvr>
                                        <p:cTn id="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cstate="print"/>
          <a:srcRect/>
          <a:stretch>
            <a:fillRect/>
          </a:stretch>
        </p:blipFill>
        <p:spPr bwMode="auto">
          <a:xfrm>
            <a:off x="2538413" y="381000"/>
            <a:ext cx="4067175" cy="6096000"/>
          </a:xfrm>
          <a:prstGeom prst="rect">
            <a:avLst/>
          </a:prstGeom>
          <a:noFill/>
          <a:ln w="9525">
            <a:noFill/>
            <a:miter lim="800000"/>
            <a:headEnd/>
            <a:tailEnd/>
          </a:ln>
        </p:spPr>
      </p:pic>
      <p:sp>
        <p:nvSpPr>
          <p:cNvPr id="48131" name="Text Box 5"/>
          <p:cNvSpPr txBox="1">
            <a:spLocks noChangeArrowheads="1"/>
          </p:cNvSpPr>
          <p:nvPr/>
        </p:nvSpPr>
        <p:spPr bwMode="auto">
          <a:xfrm>
            <a:off x="609600" y="914400"/>
            <a:ext cx="1802160" cy="1154162"/>
          </a:xfrm>
          <a:prstGeom prst="rect">
            <a:avLst/>
          </a:prstGeom>
          <a:noFill/>
          <a:ln w="9525">
            <a:noFill/>
            <a:miter lim="800000"/>
            <a:headEnd/>
            <a:tailEnd/>
          </a:ln>
        </p:spPr>
        <p:txBody>
          <a:bodyPr wrap="square">
            <a:spAutoFit/>
          </a:bodyPr>
          <a:lstStyle/>
          <a:p>
            <a:pPr>
              <a:spcBef>
                <a:spcPct val="50000"/>
              </a:spcBef>
            </a:pPr>
            <a:r>
              <a:rPr lang="en-US" b="1" dirty="0" smtClean="0"/>
              <a:t>Perspective</a:t>
            </a:r>
          </a:p>
          <a:p>
            <a:pPr>
              <a:spcBef>
                <a:spcPct val="50000"/>
              </a:spcBef>
            </a:pPr>
            <a:r>
              <a:rPr lang="en-US" b="1" dirty="0" err="1" smtClean="0">
                <a:solidFill>
                  <a:srgbClr val="FF0000"/>
                </a:solidFill>
              </a:rPr>
              <a:t>Eg</a:t>
            </a:r>
            <a:r>
              <a:rPr lang="en-US" b="1" dirty="0" smtClean="0">
                <a:solidFill>
                  <a:srgbClr val="FF0000"/>
                </a:solidFill>
              </a:rPr>
              <a:t>. Birds Eye</a:t>
            </a:r>
            <a:endParaRPr lang="en-US" b="1" dirty="0" smtClean="0">
              <a:solidFill>
                <a:srgbClr val="FF0000"/>
              </a:solidFill>
            </a:endParaRPr>
          </a:p>
          <a:p>
            <a:pPr>
              <a:spcBef>
                <a:spcPct val="50000"/>
              </a:spcBef>
            </a:pPr>
            <a:endParaRPr lang="en-US"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dirty="0" smtClean="0">
                <a:solidFill>
                  <a:srgbClr val="FF0000"/>
                </a:solidFill>
                <a:latin typeface="Comic Sans MS" pitchFamily="66" charset="0"/>
              </a:rPr>
              <a:t>Photo #7 </a:t>
            </a:r>
            <a:r>
              <a:rPr lang="en-US" b="1" dirty="0" smtClean="0">
                <a:latin typeface="Comic Sans MS" pitchFamily="66" charset="0"/>
              </a:rPr>
              <a:t>- Light</a:t>
            </a:r>
            <a:endParaRPr lang="en-US" b="1" dirty="0" smtClean="0">
              <a:latin typeface="Comic Sans MS" pitchFamily="66" charset="0"/>
            </a:endParaRPr>
          </a:p>
        </p:txBody>
      </p:sp>
      <p:sp>
        <p:nvSpPr>
          <p:cNvPr id="49155" name="Rectangle 3"/>
          <p:cNvSpPr>
            <a:spLocks noGrp="1" noChangeArrowheads="1"/>
          </p:cNvSpPr>
          <p:nvPr>
            <p:ph type="body" idx="1"/>
          </p:nvPr>
        </p:nvSpPr>
        <p:spPr>
          <a:xfrm>
            <a:off x="467544" y="1700808"/>
            <a:ext cx="8229600" cy="4525963"/>
          </a:xfrm>
        </p:spPr>
        <p:txBody>
          <a:bodyPr/>
          <a:lstStyle/>
          <a:p>
            <a:r>
              <a:rPr lang="en-US" sz="2800" dirty="0" smtClean="0">
                <a:latin typeface="Comic Sans MS" pitchFamily="66" charset="0"/>
              </a:rPr>
              <a:t>Light is a powerful tool</a:t>
            </a:r>
          </a:p>
          <a:p>
            <a:pPr lvl="1"/>
            <a:r>
              <a:rPr lang="en-US" sz="2400" dirty="0" smtClean="0">
                <a:latin typeface="Comic Sans MS" pitchFamily="66" charset="0"/>
              </a:rPr>
              <a:t>Direction</a:t>
            </a:r>
          </a:p>
          <a:p>
            <a:pPr lvl="1"/>
            <a:r>
              <a:rPr lang="en-US" sz="2400" dirty="0" smtClean="0">
                <a:latin typeface="Comic Sans MS" pitchFamily="66" charset="0"/>
              </a:rPr>
              <a:t>Strength</a:t>
            </a:r>
          </a:p>
          <a:p>
            <a:pPr lvl="1"/>
            <a:r>
              <a:rPr lang="en-US" sz="2400" dirty="0" smtClean="0">
                <a:latin typeface="Comic Sans MS" pitchFamily="66" charset="0"/>
              </a:rPr>
              <a:t>Time of day (warm &amp; cold)</a:t>
            </a:r>
          </a:p>
          <a:p>
            <a:pPr lvl="1"/>
            <a:endParaRPr lang="en-US" sz="2400" dirty="0">
              <a:latin typeface="Comic Sans MS" pitchFamily="66" charset="0"/>
            </a:endParaRPr>
          </a:p>
          <a:p>
            <a:r>
              <a:rPr lang="en-US" sz="2800" dirty="0" smtClean="0">
                <a:latin typeface="Comic Sans MS" pitchFamily="66" charset="0"/>
              </a:rPr>
              <a:t>Lack of light also effective </a:t>
            </a:r>
          </a:p>
          <a:p>
            <a:pPr lvl="1"/>
            <a:r>
              <a:rPr lang="en-US" sz="2400" dirty="0" smtClean="0">
                <a:latin typeface="Comic Sans MS" pitchFamily="66" charset="0"/>
              </a:rPr>
              <a:t>Shadow etc.</a:t>
            </a:r>
          </a:p>
          <a:p>
            <a:pPr lvl="1"/>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r>
              <a:rPr lang="en-CA" sz="2800" dirty="0" smtClean="0"/>
              <a:t/>
            </a:r>
            <a:br>
              <a:rPr lang="en-CA" sz="2800" dirty="0" smtClean="0"/>
            </a:br>
            <a:r>
              <a:rPr lang="en-CA" sz="2800" dirty="0"/>
              <a:t/>
            </a:r>
            <a:br>
              <a:rPr lang="en-CA" sz="2800" dirty="0"/>
            </a:br>
            <a:r>
              <a:rPr lang="en-CA" sz="3600" dirty="0" smtClean="0"/>
              <a:t>Single light </a:t>
            </a:r>
            <a:r>
              <a:rPr lang="en-CA" sz="3600" dirty="0" smtClean="0"/>
              <a:t>source – Can set the overall theme/mood of the photo</a:t>
            </a:r>
            <a:endParaRPr lang="en-CA" sz="3600" dirty="0"/>
          </a:p>
        </p:txBody>
      </p:sp>
      <p:pic>
        <p:nvPicPr>
          <p:cNvPr id="8" name="Picture 6"/>
          <p:cNvPicPr>
            <a:picLocks noGrp="1" noChangeAspect="1" noChangeArrowheads="1"/>
          </p:cNvPicPr>
          <p:nvPr>
            <p:ph idx="1"/>
          </p:nvPr>
        </p:nvPicPr>
        <p:blipFill>
          <a:blip r:embed="rId2" cstate="print"/>
          <a:srcRect/>
          <a:stretch>
            <a:fillRect/>
          </a:stretch>
        </p:blipFill>
        <p:spPr bwMode="auto">
          <a:xfrm>
            <a:off x="251521" y="1556792"/>
            <a:ext cx="3960440" cy="357237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4644008" y="1628800"/>
            <a:ext cx="3530600" cy="3500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Photo #8 </a:t>
            </a:r>
            <a:r>
              <a:rPr lang="en-US" dirty="0" smtClean="0"/>
              <a:t>- Color</a:t>
            </a:r>
            <a:endParaRPr lang="en-US" dirty="0"/>
          </a:p>
        </p:txBody>
      </p:sp>
      <p:sp>
        <p:nvSpPr>
          <p:cNvPr id="3" name="Content Placeholder 2"/>
          <p:cNvSpPr>
            <a:spLocks noGrp="1"/>
          </p:cNvSpPr>
          <p:nvPr>
            <p:ph idx="1"/>
          </p:nvPr>
        </p:nvSpPr>
        <p:spPr>
          <a:xfrm>
            <a:off x="457200" y="1600200"/>
            <a:ext cx="4330824" cy="4525963"/>
          </a:xfrm>
        </p:spPr>
        <p:txBody>
          <a:bodyPr/>
          <a:lstStyle/>
          <a:p>
            <a:r>
              <a:rPr lang="en-US" dirty="0" smtClean="0"/>
              <a:t>There are so many colors of the world. </a:t>
            </a:r>
          </a:p>
          <a:p>
            <a:r>
              <a:rPr lang="en-US" dirty="0" smtClean="0"/>
              <a:t>Take a photo with many colors or with just 1 color that is vibrant and speaks to the viewer.</a:t>
            </a:r>
            <a:endParaRPr lang="en-US" dirty="0"/>
          </a:p>
        </p:txBody>
      </p:sp>
      <p:pic>
        <p:nvPicPr>
          <p:cNvPr id="4" name="Picture 3"/>
          <p:cNvPicPr>
            <a:picLocks noChangeAspect="1"/>
          </p:cNvPicPr>
          <p:nvPr/>
        </p:nvPicPr>
        <p:blipFill>
          <a:blip r:embed="rId2"/>
          <a:stretch>
            <a:fillRect/>
          </a:stretch>
        </p:blipFill>
        <p:spPr>
          <a:xfrm>
            <a:off x="4932040" y="1772816"/>
            <a:ext cx="3888432" cy="3600400"/>
          </a:xfrm>
          <a:prstGeom prst="rect">
            <a:avLst/>
          </a:prstGeom>
        </p:spPr>
      </p:pic>
    </p:spTree>
    <p:extLst>
      <p:ext uri="{BB962C8B-B14F-4D97-AF65-F5344CB8AC3E}">
        <p14:creationId xmlns:p14="http://schemas.microsoft.com/office/powerpoint/2010/main" val="32089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Light Box….</a:t>
            </a:r>
            <a:endParaRPr lang="en-US" dirty="0"/>
          </a:p>
        </p:txBody>
      </p:sp>
      <p:sp>
        <p:nvSpPr>
          <p:cNvPr id="3" name="Content Placeholder 2"/>
          <p:cNvSpPr>
            <a:spLocks noGrp="1"/>
          </p:cNvSpPr>
          <p:nvPr>
            <p:ph idx="1"/>
          </p:nvPr>
        </p:nvSpPr>
        <p:spPr/>
        <p:txBody>
          <a:bodyPr/>
          <a:lstStyle/>
          <a:p>
            <a:r>
              <a:rPr lang="en-US" dirty="0" smtClean="0"/>
              <a:t>Pg. 32 and 33.</a:t>
            </a:r>
          </a:p>
          <a:p>
            <a:r>
              <a:rPr lang="en-US" dirty="0" smtClean="0"/>
              <a:t>Lets examine each photo and discuss the elements of each photo. </a:t>
            </a:r>
            <a:r>
              <a:rPr lang="en-US" dirty="0" smtClean="0">
                <a:sym typeface="Wingdings"/>
              </a:rPr>
              <a:t> </a:t>
            </a:r>
          </a:p>
          <a:p>
            <a:endParaRPr lang="en-US" dirty="0"/>
          </a:p>
        </p:txBody>
      </p:sp>
      <p:pic>
        <p:nvPicPr>
          <p:cNvPr id="5" name="Picture 4"/>
          <p:cNvPicPr>
            <a:picLocks noChangeAspect="1"/>
          </p:cNvPicPr>
          <p:nvPr/>
        </p:nvPicPr>
        <p:blipFill>
          <a:blip r:embed="rId2" cstate="print"/>
          <a:stretch>
            <a:fillRect/>
          </a:stretch>
        </p:blipFill>
        <p:spPr>
          <a:xfrm>
            <a:off x="4572000" y="3212976"/>
            <a:ext cx="4356596" cy="3384376"/>
          </a:xfrm>
          <a:prstGeom prst="rect">
            <a:avLst/>
          </a:prstGeom>
        </p:spPr>
      </p:pic>
    </p:spTree>
    <p:extLst>
      <p:ext uri="{BB962C8B-B14F-4D97-AF65-F5344CB8AC3E}">
        <p14:creationId xmlns:p14="http://schemas.microsoft.com/office/powerpoint/2010/main" val="1149598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book!!!</a:t>
            </a:r>
            <a:endParaRPr lang="en-US" dirty="0"/>
          </a:p>
        </p:txBody>
      </p:sp>
      <p:sp>
        <p:nvSpPr>
          <p:cNvPr id="3" name="Content Placeholder 2"/>
          <p:cNvSpPr>
            <a:spLocks noGrp="1"/>
          </p:cNvSpPr>
          <p:nvPr>
            <p:ph idx="1"/>
          </p:nvPr>
        </p:nvSpPr>
        <p:spPr/>
        <p:txBody>
          <a:bodyPr/>
          <a:lstStyle/>
          <a:p>
            <a:r>
              <a:rPr lang="en-US" dirty="0"/>
              <a:t>http://</a:t>
            </a:r>
            <a:r>
              <a:rPr lang="en-US" dirty="0" err="1"/>
              <a:t>www.ed.gov.nl.ca</a:t>
            </a:r>
            <a:r>
              <a:rPr lang="en-US" dirty="0"/>
              <a:t>/</a:t>
            </a:r>
            <a:r>
              <a:rPr lang="en-US" dirty="0" err="1"/>
              <a:t>edu</a:t>
            </a:r>
            <a:r>
              <a:rPr lang="en-US" dirty="0"/>
              <a:t>/k12/curriculum/documents/</a:t>
            </a:r>
            <a:r>
              <a:rPr lang="en-US" dirty="0" err="1"/>
              <a:t>socialstudies</a:t>
            </a:r>
            <a:r>
              <a:rPr lang="en-US" dirty="0"/>
              <a:t>/2010/NLS2205-02(photo_pp15-34).</a:t>
            </a:r>
            <a:r>
              <a:rPr lang="en-US" dirty="0" err="1"/>
              <a:t>pdf</a:t>
            </a:r>
            <a:endParaRPr lang="en-US" dirty="0"/>
          </a:p>
        </p:txBody>
      </p:sp>
    </p:spTree>
    <p:extLst>
      <p:ext uri="{BB962C8B-B14F-4D97-AF65-F5344CB8AC3E}">
        <p14:creationId xmlns:p14="http://schemas.microsoft.com/office/powerpoint/2010/main" val="286952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r>
              <a:rPr lang="en-CA" dirty="0" smtClean="0"/>
              <a:t>Did you know…</a:t>
            </a:r>
            <a:endParaRPr lang="en-CA" dirty="0"/>
          </a:p>
        </p:txBody>
      </p:sp>
      <p:sp>
        <p:nvSpPr>
          <p:cNvPr id="3" name="Subtitle 2"/>
          <p:cNvSpPr>
            <a:spLocks noGrp="1"/>
          </p:cNvSpPr>
          <p:nvPr>
            <p:ph type="subTitle" idx="1"/>
          </p:nvPr>
        </p:nvSpPr>
        <p:spPr>
          <a:xfrm>
            <a:off x="1371600" y="1916832"/>
            <a:ext cx="6400800" cy="4104456"/>
          </a:xfrm>
        </p:spPr>
        <p:txBody>
          <a:bodyPr>
            <a:normAutofit fontScale="92500" lnSpcReduction="10000"/>
          </a:bodyPr>
          <a:lstStyle/>
          <a:p>
            <a:pPr algn="l"/>
            <a:r>
              <a:rPr lang="en-CA" dirty="0" smtClean="0">
                <a:solidFill>
                  <a:schemeClr val="tx2"/>
                </a:solidFill>
              </a:rPr>
              <a:t>The word photography comes from two Greek words.</a:t>
            </a:r>
          </a:p>
          <a:p>
            <a:pPr algn="l"/>
            <a:endParaRPr lang="en-CA" dirty="0" smtClean="0">
              <a:solidFill>
                <a:schemeClr val="tx2"/>
              </a:solidFill>
            </a:endParaRPr>
          </a:p>
          <a:p>
            <a:pPr algn="l"/>
            <a:r>
              <a:rPr lang="en-CA" dirty="0" smtClean="0">
                <a:solidFill>
                  <a:schemeClr val="tx2"/>
                </a:solidFill>
              </a:rPr>
              <a:t>	“</a:t>
            </a:r>
            <a:r>
              <a:rPr lang="en-CA" dirty="0" err="1">
                <a:solidFill>
                  <a:schemeClr val="tx2"/>
                </a:solidFill>
              </a:rPr>
              <a:t>p</a:t>
            </a:r>
            <a:r>
              <a:rPr lang="en-CA" dirty="0" err="1" smtClean="0">
                <a:solidFill>
                  <a:schemeClr val="tx2"/>
                </a:solidFill>
              </a:rPr>
              <a:t>hos</a:t>
            </a:r>
            <a:r>
              <a:rPr lang="en-CA" dirty="0" smtClean="0">
                <a:solidFill>
                  <a:schemeClr val="tx2"/>
                </a:solidFill>
              </a:rPr>
              <a:t>” – means light</a:t>
            </a:r>
          </a:p>
          <a:p>
            <a:pPr algn="l"/>
            <a:r>
              <a:rPr lang="en-CA" dirty="0" smtClean="0">
                <a:solidFill>
                  <a:schemeClr val="tx2"/>
                </a:solidFill>
              </a:rPr>
              <a:t>	“</a:t>
            </a:r>
            <a:r>
              <a:rPr lang="en-CA" dirty="0" err="1" smtClean="0">
                <a:solidFill>
                  <a:schemeClr val="tx2"/>
                </a:solidFill>
              </a:rPr>
              <a:t>graphis</a:t>
            </a:r>
            <a:r>
              <a:rPr lang="en-CA" dirty="0" smtClean="0">
                <a:solidFill>
                  <a:schemeClr val="tx2"/>
                </a:solidFill>
              </a:rPr>
              <a:t>” – means paintbrush</a:t>
            </a:r>
          </a:p>
          <a:p>
            <a:pPr algn="l"/>
            <a:endParaRPr lang="en-CA" dirty="0">
              <a:solidFill>
                <a:schemeClr val="tx2"/>
              </a:solidFill>
            </a:endParaRPr>
          </a:p>
          <a:p>
            <a:r>
              <a:rPr lang="en-CA" dirty="0" smtClean="0">
                <a:solidFill>
                  <a:schemeClr val="tx2"/>
                </a:solidFill>
              </a:rPr>
              <a:t>Therefore, photography means to paint with light!</a:t>
            </a:r>
            <a:endParaRPr lang="en-CA"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Comic Sans MS" pitchFamily="66" charset="0"/>
              </a:rPr>
              <a:t>Power</a:t>
            </a:r>
          </a:p>
        </p:txBody>
      </p:sp>
      <p:sp>
        <p:nvSpPr>
          <p:cNvPr id="35843" name="Rectangle 3"/>
          <p:cNvSpPr>
            <a:spLocks noGrp="1" noChangeArrowheads="1"/>
          </p:cNvSpPr>
          <p:nvPr>
            <p:ph type="body" idx="1"/>
          </p:nvPr>
        </p:nvSpPr>
        <p:spPr/>
        <p:txBody>
          <a:bodyPr/>
          <a:lstStyle/>
          <a:p>
            <a:r>
              <a:rPr lang="en-US" sz="2400" smtClean="0">
                <a:latin typeface="Comic Sans MS" pitchFamily="66" charset="0"/>
              </a:rPr>
              <a:t>Photographers who create powerful images do so with intention and purpose</a:t>
            </a:r>
          </a:p>
          <a:p>
            <a:r>
              <a:rPr lang="en-US" sz="2400" smtClean="0">
                <a:latin typeface="Comic Sans MS" pitchFamily="66" charset="0"/>
              </a:rPr>
              <a:t>Capture the subject</a:t>
            </a:r>
          </a:p>
          <a:p>
            <a:r>
              <a:rPr lang="en-US" sz="2400" smtClean="0">
                <a:latin typeface="Comic Sans MS" pitchFamily="66" charset="0"/>
              </a:rPr>
              <a:t>Engages the viewer</a:t>
            </a:r>
          </a:p>
        </p:txBody>
      </p:sp>
      <p:pic>
        <p:nvPicPr>
          <p:cNvPr id="10244" name="Picture 4"/>
          <p:cNvPicPr>
            <a:picLocks noChangeAspect="1" noChangeArrowheads="1"/>
          </p:cNvPicPr>
          <p:nvPr/>
        </p:nvPicPr>
        <p:blipFill>
          <a:blip r:embed="rId3" cstate="print"/>
          <a:srcRect/>
          <a:stretch>
            <a:fillRect/>
          </a:stretch>
        </p:blipFill>
        <p:spPr bwMode="auto">
          <a:xfrm>
            <a:off x="228600" y="3581400"/>
            <a:ext cx="3810000" cy="25908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4191000" y="2438400"/>
            <a:ext cx="4762500" cy="3171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a:normAutofit fontScale="90000"/>
          </a:bodyPr>
          <a:lstStyle/>
          <a:p>
            <a:r>
              <a:rPr lang="en-US" dirty="0" smtClean="0">
                <a:solidFill>
                  <a:srgbClr val="FF0000"/>
                </a:solidFill>
                <a:latin typeface="Comic Sans MS" pitchFamily="66" charset="0"/>
              </a:rPr>
              <a:t>Photo 1 - </a:t>
            </a:r>
            <a:r>
              <a:rPr lang="en-US" dirty="0" smtClean="0">
                <a:latin typeface="Comic Sans MS" pitchFamily="66" charset="0"/>
              </a:rPr>
              <a:t>Symmetrical </a:t>
            </a:r>
            <a:r>
              <a:rPr lang="en-US" dirty="0" smtClean="0">
                <a:latin typeface="Comic Sans MS" pitchFamily="66" charset="0"/>
              </a:rPr>
              <a:t>Composition</a:t>
            </a:r>
          </a:p>
        </p:txBody>
      </p:sp>
      <p:sp>
        <p:nvSpPr>
          <p:cNvPr id="36867" name="Rectangle 3"/>
          <p:cNvSpPr>
            <a:spLocks noGrp="1" noChangeArrowheads="1"/>
          </p:cNvSpPr>
          <p:nvPr>
            <p:ph type="body" idx="4294967295"/>
          </p:nvPr>
        </p:nvSpPr>
        <p:spPr>
          <a:xfrm>
            <a:off x="0" y="1600200"/>
            <a:ext cx="6732240" cy="4525963"/>
          </a:xfrm>
        </p:spPr>
        <p:txBody>
          <a:bodyPr/>
          <a:lstStyle/>
          <a:p>
            <a:r>
              <a:rPr lang="en-US" sz="2800" dirty="0" smtClean="0">
                <a:latin typeface="Comic Sans MS" pitchFamily="66" charset="0"/>
              </a:rPr>
              <a:t>The photo can basically fold into two </a:t>
            </a:r>
            <a:r>
              <a:rPr lang="en-US" sz="2800" dirty="0" smtClean="0">
                <a:latin typeface="Comic Sans MS" pitchFamily="66" charset="0"/>
              </a:rPr>
              <a:t>equal parts</a:t>
            </a:r>
          </a:p>
          <a:p>
            <a:r>
              <a:rPr lang="en-US" sz="2800" dirty="0" smtClean="0">
                <a:latin typeface="Comic Sans MS" pitchFamily="66" charset="0"/>
              </a:rPr>
              <a:t>Creates a sense of balance with elements in the photo.</a:t>
            </a:r>
          </a:p>
          <a:p>
            <a:r>
              <a:rPr lang="en-US" sz="2800" dirty="0" smtClean="0">
                <a:latin typeface="Comic Sans MS" pitchFamily="66" charset="0"/>
              </a:rPr>
              <a:t>There is a sense </a:t>
            </a:r>
            <a:r>
              <a:rPr lang="en-US" sz="2800" dirty="0" smtClean="0">
                <a:latin typeface="Comic Sans MS" pitchFamily="66" charset="0"/>
              </a:rPr>
              <a:t>of equal </a:t>
            </a:r>
            <a:r>
              <a:rPr lang="en-US" sz="2800" dirty="0" smtClean="0">
                <a:latin typeface="Comic Sans MS" pitchFamily="66" charset="0"/>
              </a:rPr>
              <a:t>weight.</a:t>
            </a:r>
          </a:p>
          <a:p>
            <a:r>
              <a:rPr lang="en-US" sz="2800" dirty="0" smtClean="0">
                <a:latin typeface="Comic Sans MS" pitchFamily="66" charset="0"/>
              </a:rPr>
              <a:t>Take the photo: put the subject of the photo in the middle.</a:t>
            </a:r>
          </a:p>
        </p:txBody>
      </p:sp>
      <p:pic>
        <p:nvPicPr>
          <p:cNvPr id="36868" name="Picture 4"/>
          <p:cNvPicPr>
            <a:picLocks noChangeAspect="1" noChangeArrowheads="1"/>
          </p:cNvPicPr>
          <p:nvPr/>
        </p:nvPicPr>
        <p:blipFill>
          <a:blip r:embed="rId2" cstate="print"/>
          <a:srcRect/>
          <a:stretch>
            <a:fillRect/>
          </a:stretch>
        </p:blipFill>
        <p:spPr bwMode="auto">
          <a:xfrm>
            <a:off x="5549149" y="4581128"/>
            <a:ext cx="3538364" cy="226067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r>
              <a:rPr lang="en-US" dirty="0" smtClean="0">
                <a:solidFill>
                  <a:srgbClr val="FF0000"/>
                </a:solidFill>
                <a:latin typeface="Comic Sans MS" pitchFamily="66" charset="0"/>
              </a:rPr>
              <a:t>Example #1: </a:t>
            </a:r>
            <a:r>
              <a:rPr lang="en-US" dirty="0" smtClean="0">
                <a:latin typeface="Comic Sans MS" pitchFamily="66" charset="0"/>
              </a:rPr>
              <a:t>The </a:t>
            </a:r>
            <a:r>
              <a:rPr lang="en-US" dirty="0" smtClean="0">
                <a:latin typeface="Comic Sans MS" pitchFamily="66" charset="0"/>
              </a:rPr>
              <a:t>Pink Shed (Ned Pratt)</a:t>
            </a:r>
          </a:p>
        </p:txBody>
      </p:sp>
      <p:pic>
        <p:nvPicPr>
          <p:cNvPr id="37891" name="Picture 5"/>
          <p:cNvPicPr>
            <a:picLocks noChangeAspect="1" noChangeArrowheads="1"/>
          </p:cNvPicPr>
          <p:nvPr/>
        </p:nvPicPr>
        <p:blipFill>
          <a:blip r:embed="rId2" cstate="print"/>
          <a:srcRect/>
          <a:stretch>
            <a:fillRect/>
          </a:stretch>
        </p:blipFill>
        <p:spPr bwMode="auto">
          <a:xfrm>
            <a:off x="2362200" y="1905000"/>
            <a:ext cx="4648200" cy="3486150"/>
          </a:xfrm>
          <a:prstGeom prst="rect">
            <a:avLst/>
          </a:prstGeom>
          <a:noFill/>
          <a:ln w="9525">
            <a:noFill/>
            <a:miter lim="800000"/>
            <a:headEnd/>
            <a:tailEnd/>
          </a:ln>
        </p:spPr>
      </p:pic>
      <p:sp>
        <p:nvSpPr>
          <p:cNvPr id="37892" name="Text Box 6"/>
          <p:cNvSpPr txBox="1">
            <a:spLocks noChangeArrowheads="1"/>
          </p:cNvSpPr>
          <p:nvPr/>
        </p:nvSpPr>
        <p:spPr bwMode="auto">
          <a:xfrm>
            <a:off x="1187624" y="5949280"/>
            <a:ext cx="6477000" cy="646331"/>
          </a:xfrm>
          <a:prstGeom prst="rect">
            <a:avLst/>
          </a:prstGeom>
          <a:noFill/>
          <a:ln w="9525">
            <a:noFill/>
            <a:miter lim="800000"/>
            <a:headEnd/>
            <a:tailEnd/>
          </a:ln>
        </p:spPr>
        <p:txBody>
          <a:bodyPr>
            <a:spAutoFit/>
          </a:bodyPr>
          <a:lstStyle/>
          <a:p>
            <a:pPr algn="ctr">
              <a:spcBef>
                <a:spcPct val="50000"/>
              </a:spcBef>
            </a:pPr>
            <a:r>
              <a:rPr lang="en-US" dirty="0" smtClean="0"/>
              <a:t>If you were to draw a line down (or across) the middle of this picture the content of each side would be of equal weight.</a:t>
            </a:r>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smtClean="0">
                <a:solidFill>
                  <a:srgbClr val="FF0000"/>
                </a:solidFill>
                <a:latin typeface="Comic Sans MS" pitchFamily="66" charset="0"/>
              </a:rPr>
              <a:t>Photo #2: </a:t>
            </a:r>
            <a:r>
              <a:rPr lang="en-US" dirty="0" smtClean="0">
                <a:latin typeface="Comic Sans MS" pitchFamily="66" charset="0"/>
              </a:rPr>
              <a:t>Asymmetrical </a:t>
            </a:r>
            <a:r>
              <a:rPr lang="en-US" dirty="0" smtClean="0">
                <a:latin typeface="Comic Sans MS" pitchFamily="66" charset="0"/>
              </a:rPr>
              <a:t>Composition</a:t>
            </a:r>
          </a:p>
        </p:txBody>
      </p:sp>
      <p:sp>
        <p:nvSpPr>
          <p:cNvPr id="38915" name="Rectangle 3"/>
          <p:cNvSpPr>
            <a:spLocks noGrp="1" noChangeArrowheads="1"/>
          </p:cNvSpPr>
          <p:nvPr>
            <p:ph type="body" idx="1"/>
          </p:nvPr>
        </p:nvSpPr>
        <p:spPr/>
        <p:txBody>
          <a:bodyPr>
            <a:normAutofit lnSpcReduction="10000"/>
          </a:bodyPr>
          <a:lstStyle/>
          <a:p>
            <a:r>
              <a:rPr lang="en-US" u="sng" dirty="0" smtClean="0">
                <a:latin typeface="Comic Sans MS" pitchFamily="66" charset="0"/>
              </a:rPr>
              <a:t>Image (Subject) </a:t>
            </a:r>
            <a:r>
              <a:rPr lang="en-US" u="sng" dirty="0" smtClean="0">
                <a:latin typeface="Comic Sans MS" pitchFamily="66" charset="0"/>
              </a:rPr>
              <a:t>appears unbalanced or “off-center”</a:t>
            </a:r>
          </a:p>
          <a:p>
            <a:endParaRPr lang="en-US" dirty="0" smtClean="0">
              <a:latin typeface="Comic Sans MS" pitchFamily="66" charset="0"/>
            </a:endParaRPr>
          </a:p>
          <a:p>
            <a:r>
              <a:rPr lang="en-US" dirty="0" smtClean="0">
                <a:latin typeface="Comic Sans MS" pitchFamily="66" charset="0"/>
              </a:rPr>
              <a:t>Artist arranges the subject matter until it looks right</a:t>
            </a:r>
          </a:p>
          <a:p>
            <a:endParaRPr lang="en-US" dirty="0" smtClean="0">
              <a:latin typeface="Comic Sans MS" pitchFamily="66" charset="0"/>
            </a:endParaRPr>
          </a:p>
          <a:p>
            <a:r>
              <a:rPr lang="en-US" dirty="0" smtClean="0">
                <a:latin typeface="Comic Sans MS" pitchFamily="66" charset="0"/>
              </a:rPr>
              <a:t>Background distractions unwanted</a:t>
            </a:r>
            <a:r>
              <a:rPr lang="en-US" dirty="0">
                <a:latin typeface="Comic Sans MS" pitchFamily="66" charset="0"/>
              </a:rPr>
              <a:t> </a:t>
            </a:r>
            <a:r>
              <a:rPr lang="en-US" dirty="0" smtClean="0">
                <a:latin typeface="Comic Sans MS" pitchFamily="66" charset="0"/>
              </a:rPr>
              <a:t>(subject = positive space &amp; everything else = negative space)</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33400" y="4869160"/>
            <a:ext cx="8229600" cy="1607840"/>
          </a:xfrm>
        </p:spPr>
        <p:txBody>
          <a:bodyPr>
            <a:normAutofit/>
          </a:bodyPr>
          <a:lstStyle/>
          <a:p>
            <a:r>
              <a:rPr lang="en-US" sz="1800" dirty="0" smtClean="0"/>
              <a:t>The church clearly appears to be sinking into the trees. The lack of subject matter to the right helps create the sinking feeling.</a:t>
            </a:r>
            <a:br>
              <a:rPr lang="en-US" sz="1800" dirty="0" smtClean="0"/>
            </a:br>
            <a:r>
              <a:rPr lang="en-US" sz="1800" dirty="0"/>
              <a:t/>
            </a:r>
            <a:br>
              <a:rPr lang="en-US" sz="1800" dirty="0"/>
            </a:br>
            <a:r>
              <a:rPr lang="en-US" sz="1800" dirty="0" smtClean="0"/>
              <a:t>In terms of balance we might describe this picture as bottom heavy. Why? </a:t>
            </a:r>
          </a:p>
        </p:txBody>
      </p:sp>
      <p:pic>
        <p:nvPicPr>
          <p:cNvPr id="39939" name="Picture 5"/>
          <p:cNvPicPr>
            <a:picLocks noChangeAspect="1" noChangeArrowheads="1"/>
          </p:cNvPicPr>
          <p:nvPr/>
        </p:nvPicPr>
        <p:blipFill>
          <a:blip r:embed="rId2" cstate="print"/>
          <a:srcRect/>
          <a:stretch>
            <a:fillRect/>
          </a:stretch>
        </p:blipFill>
        <p:spPr bwMode="auto">
          <a:xfrm>
            <a:off x="2667000" y="1447800"/>
            <a:ext cx="3810000" cy="3048000"/>
          </a:xfrm>
          <a:prstGeom prst="rect">
            <a:avLst/>
          </a:prstGeom>
          <a:noFill/>
          <a:ln w="9525">
            <a:noFill/>
            <a:miter lim="800000"/>
            <a:headEnd/>
            <a:tailEnd/>
          </a:ln>
        </p:spPr>
      </p:pic>
      <p:sp>
        <p:nvSpPr>
          <p:cNvPr id="39940" name="Text Box 6"/>
          <p:cNvSpPr txBox="1">
            <a:spLocks noChangeArrowheads="1"/>
          </p:cNvSpPr>
          <p:nvPr/>
        </p:nvSpPr>
        <p:spPr bwMode="auto">
          <a:xfrm>
            <a:off x="1203325" y="493713"/>
            <a:ext cx="6492875" cy="366712"/>
          </a:xfrm>
          <a:prstGeom prst="rect">
            <a:avLst/>
          </a:prstGeom>
          <a:noFill/>
          <a:ln w="9525">
            <a:noFill/>
            <a:miter lim="800000"/>
            <a:headEnd/>
            <a:tailEnd/>
          </a:ln>
        </p:spPr>
        <p:txBody>
          <a:bodyPr>
            <a:spAutoFit/>
          </a:bodyPr>
          <a:lstStyle/>
          <a:p>
            <a:endParaRPr lang="en-US"/>
          </a:p>
        </p:txBody>
      </p:sp>
      <p:sp>
        <p:nvSpPr>
          <p:cNvPr id="39941" name="Text Box 7"/>
          <p:cNvSpPr txBox="1">
            <a:spLocks noChangeArrowheads="1"/>
          </p:cNvSpPr>
          <p:nvPr/>
        </p:nvSpPr>
        <p:spPr bwMode="auto">
          <a:xfrm>
            <a:off x="1447800" y="609600"/>
            <a:ext cx="6553200" cy="366713"/>
          </a:xfrm>
          <a:prstGeom prst="rect">
            <a:avLst/>
          </a:prstGeom>
          <a:noFill/>
          <a:ln w="9525">
            <a:noFill/>
            <a:miter lim="800000"/>
            <a:headEnd/>
            <a:tailEnd/>
          </a:ln>
        </p:spPr>
        <p:txBody>
          <a:bodyPr>
            <a:spAutoFit/>
          </a:bodyPr>
          <a:lstStyle/>
          <a:p>
            <a:pPr algn="ctr">
              <a:spcBef>
                <a:spcPct val="50000"/>
              </a:spcBef>
            </a:pPr>
            <a:r>
              <a:rPr lang="en-US" dirty="0" smtClean="0">
                <a:solidFill>
                  <a:srgbClr val="FF0000"/>
                </a:solidFill>
                <a:latin typeface="Comic Sans MS" pitchFamily="66" charset="0"/>
              </a:rPr>
              <a:t>Example #2: </a:t>
            </a:r>
            <a:r>
              <a:rPr lang="en-US" dirty="0" smtClean="0">
                <a:latin typeface="Comic Sans MS" pitchFamily="66" charset="0"/>
              </a:rPr>
              <a:t>Unsettled </a:t>
            </a:r>
            <a:r>
              <a:rPr lang="en-US" dirty="0">
                <a:latin typeface="Comic Sans MS" pitchFamily="66" charset="0"/>
              </a:rPr>
              <a:t>#6: Parson’s </a:t>
            </a:r>
            <a:r>
              <a:rPr lang="en-US" dirty="0" err="1">
                <a:latin typeface="Comic Sans MS" pitchFamily="66" charset="0"/>
              </a:rPr>
              <a:t>Harbour</a:t>
            </a:r>
            <a:r>
              <a:rPr lang="en-US" dirty="0">
                <a:latin typeface="Comic Sans MS" pitchFamily="66" charset="0"/>
              </a:rPr>
              <a:t>, South Coast</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0"/>
            <a:ext cx="8229600" cy="1143000"/>
          </a:xfrm>
        </p:spPr>
        <p:txBody>
          <a:bodyPr/>
          <a:lstStyle/>
          <a:p>
            <a:r>
              <a:rPr lang="en-US" smtClean="0">
                <a:latin typeface="Comic Sans MS" pitchFamily="66" charset="0"/>
              </a:rPr>
              <a:t>Elements of Design</a:t>
            </a:r>
          </a:p>
        </p:txBody>
      </p:sp>
      <p:sp>
        <p:nvSpPr>
          <p:cNvPr id="41987" name="Rectangle 5"/>
          <p:cNvSpPr>
            <a:spLocks noGrp="1" noChangeArrowheads="1"/>
          </p:cNvSpPr>
          <p:nvPr>
            <p:ph type="body" idx="1"/>
          </p:nvPr>
        </p:nvSpPr>
        <p:spPr>
          <a:xfrm>
            <a:off x="457200" y="1143000"/>
            <a:ext cx="8229600" cy="4602163"/>
          </a:xfrm>
        </p:spPr>
        <p:txBody>
          <a:bodyPr/>
          <a:lstStyle/>
          <a:p>
            <a:r>
              <a:rPr lang="en-US" sz="2000" u="sng" dirty="0" smtClean="0">
                <a:solidFill>
                  <a:srgbClr val="FF0000"/>
                </a:solidFill>
                <a:latin typeface="Comic Sans MS" pitchFamily="66" charset="0"/>
              </a:rPr>
              <a:t>PHOTO #3:</a:t>
            </a:r>
          </a:p>
          <a:p>
            <a:r>
              <a:rPr lang="en-US" sz="2000" dirty="0" smtClean="0">
                <a:latin typeface="Comic Sans MS" pitchFamily="66" charset="0"/>
              </a:rPr>
              <a:t>A </a:t>
            </a:r>
            <a:r>
              <a:rPr lang="en-US" sz="2000" b="1" dirty="0" smtClean="0">
                <a:latin typeface="Comic Sans MS" pitchFamily="66" charset="0"/>
              </a:rPr>
              <a:t>line</a:t>
            </a:r>
            <a:r>
              <a:rPr lang="en-US" sz="2000" dirty="0" smtClean="0">
                <a:latin typeface="Comic Sans MS" pitchFamily="66" charset="0"/>
              </a:rPr>
              <a:t> is a basic element of art, referring to a continuous mark, made on a surface, by a moving point.</a:t>
            </a:r>
          </a:p>
          <a:p>
            <a:endParaRPr lang="en-US" sz="2000" dirty="0" smtClean="0">
              <a:latin typeface="Comic Sans MS" pitchFamily="66" charset="0"/>
            </a:endParaRPr>
          </a:p>
          <a:p>
            <a:r>
              <a:rPr lang="en-US" sz="2000" dirty="0" smtClean="0">
                <a:latin typeface="Comic Sans MS" pitchFamily="66" charset="0"/>
              </a:rPr>
              <a:t>A </a:t>
            </a:r>
            <a:r>
              <a:rPr lang="en-US" sz="2000" b="1" dirty="0" smtClean="0">
                <a:latin typeface="Comic Sans MS" pitchFamily="66" charset="0"/>
              </a:rPr>
              <a:t>line</a:t>
            </a:r>
            <a:r>
              <a:rPr lang="en-US" sz="2000" dirty="0" smtClean="0">
                <a:latin typeface="Comic Sans MS" pitchFamily="66" charset="0"/>
              </a:rPr>
              <a:t> is long relative to its width. It can define a space, create an outline or pattern, imply movement or texture and allude to mass or volume. Absolutely essential in creating art, the line. </a:t>
            </a:r>
          </a:p>
        </p:txBody>
      </p:sp>
      <p:pic>
        <p:nvPicPr>
          <p:cNvPr id="41988" name="Picture 6"/>
          <p:cNvPicPr>
            <a:picLocks noChangeAspect="1" noChangeArrowheads="1"/>
          </p:cNvPicPr>
          <p:nvPr/>
        </p:nvPicPr>
        <p:blipFill>
          <a:blip r:embed="rId2" cstate="print"/>
          <a:srcRect/>
          <a:stretch>
            <a:fillRect/>
          </a:stretch>
        </p:blipFill>
        <p:spPr bwMode="auto">
          <a:xfrm>
            <a:off x="2286000" y="4149080"/>
            <a:ext cx="4762500" cy="2604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a:stretch>
            <a:fillRect/>
          </a:stretch>
        </p:blipFill>
        <p:spPr bwMode="auto">
          <a:xfrm>
            <a:off x="3347864" y="1916832"/>
            <a:ext cx="2257425" cy="2857500"/>
          </a:xfrm>
          <a:prstGeom prst="rect">
            <a:avLst/>
          </a:prstGeom>
          <a:noFill/>
          <a:ln w="9525">
            <a:noFill/>
            <a:miter lim="800000"/>
            <a:headEnd/>
            <a:tailEnd/>
          </a:ln>
        </p:spPr>
      </p:pic>
      <p:sp>
        <p:nvSpPr>
          <p:cNvPr id="43011" name="Rectangle 5"/>
          <p:cNvSpPr>
            <a:spLocks noGrp="1" noChangeArrowheads="1"/>
          </p:cNvSpPr>
          <p:nvPr>
            <p:ph type="title"/>
          </p:nvPr>
        </p:nvSpPr>
        <p:spPr/>
        <p:txBody>
          <a:bodyPr/>
          <a:lstStyle/>
          <a:p>
            <a:r>
              <a:rPr lang="en-US" dirty="0" smtClean="0">
                <a:solidFill>
                  <a:srgbClr val="FF0000"/>
                </a:solidFill>
              </a:rPr>
              <a:t>Example #3 </a:t>
            </a:r>
            <a:r>
              <a:rPr lang="en-US" dirty="0" smtClean="0"/>
              <a:t>- Unsettled </a:t>
            </a:r>
            <a:r>
              <a:rPr lang="en-US" dirty="0" smtClean="0"/>
              <a:t>#28</a:t>
            </a:r>
          </a:p>
        </p:txBody>
      </p:sp>
      <p:sp>
        <p:nvSpPr>
          <p:cNvPr id="43014" name="Rectangle 8">
            <a:hlinkClick r:id="rId3"/>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 name="TextBox 6"/>
          <p:cNvSpPr txBox="1"/>
          <p:nvPr/>
        </p:nvSpPr>
        <p:spPr>
          <a:xfrm>
            <a:off x="1979712" y="5805264"/>
            <a:ext cx="53285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smtClean="0">
                <a:solidFill>
                  <a:schemeClr val="tx1"/>
                </a:solidFill>
              </a:rPr>
              <a:t>How many examples of line are in this picture?</a:t>
            </a:r>
            <a:endParaRPr lang="en-CA"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TotalTime>
  <Words>608</Words>
  <Application>Microsoft Macintosh PowerPoint</Application>
  <PresentationFormat>On-screen Show (4:3)</PresentationFormat>
  <Paragraphs>79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Comic Sans MS</vt:lpstr>
      <vt:lpstr>Wingdings</vt:lpstr>
      <vt:lpstr>Arial</vt:lpstr>
      <vt:lpstr>Office Theme</vt:lpstr>
      <vt:lpstr> Elements of Photography</vt:lpstr>
      <vt:lpstr>Did you know…</vt:lpstr>
      <vt:lpstr>Power</vt:lpstr>
      <vt:lpstr>Photo 1 - Symmetrical Composition</vt:lpstr>
      <vt:lpstr>Example #1: The Pink Shed (Ned Pratt)</vt:lpstr>
      <vt:lpstr>Photo #2: Asymmetrical Composition</vt:lpstr>
      <vt:lpstr>The church clearly appears to be sinking into the trees. The lack of subject matter to the right helps create the sinking feeling.  In terms of balance we might describe this picture as bottom heavy. Why? </vt:lpstr>
      <vt:lpstr>Elements of Design</vt:lpstr>
      <vt:lpstr>Example #3 - Unsettled #28</vt:lpstr>
      <vt:lpstr>Photo #4: Shape</vt:lpstr>
      <vt:lpstr>Photo #5 - Texture</vt:lpstr>
      <vt:lpstr>PowerPoint Presentation</vt:lpstr>
      <vt:lpstr>Photo #6 - Perspective</vt:lpstr>
      <vt:lpstr>PowerPoint Presentation</vt:lpstr>
      <vt:lpstr>Photo #7 - Light</vt:lpstr>
      <vt:lpstr>  Single light source – Can set the overall theme/mood of the photo</vt:lpstr>
      <vt:lpstr>Photo #8 - Color</vt:lpstr>
      <vt:lpstr>At the Light Box….</vt:lpstr>
      <vt:lpstr>Here’s the book!!!</vt:lpstr>
    </vt:vector>
  </TitlesOfParts>
  <Company>ESDNL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elockyer</dc:creator>
  <cp:lastModifiedBy>Donna  Gibbons</cp:lastModifiedBy>
  <cp:revision>34</cp:revision>
  <cp:lastPrinted>2014-08-22T14:57:04Z</cp:lastPrinted>
  <dcterms:created xsi:type="dcterms:W3CDTF">2012-10-03T15:02:34Z</dcterms:created>
  <dcterms:modified xsi:type="dcterms:W3CDTF">2016-10-10T16:34:12Z</dcterms:modified>
</cp:coreProperties>
</file>