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handoutMasterIdLst>
    <p:handoutMasterId r:id="rId24"/>
  </p:handoutMasterIdLst>
  <p:sldIdLst>
    <p:sldId id="278" r:id="rId2"/>
    <p:sldId id="279" r:id="rId3"/>
    <p:sldId id="257" r:id="rId4"/>
    <p:sldId id="258" r:id="rId5"/>
    <p:sldId id="259" r:id="rId6"/>
    <p:sldId id="260" r:id="rId7"/>
    <p:sldId id="261" r:id="rId8"/>
    <p:sldId id="287" r:id="rId9"/>
    <p:sldId id="262" r:id="rId10"/>
    <p:sldId id="286" r:id="rId11"/>
    <p:sldId id="263" r:id="rId12"/>
    <p:sldId id="264" r:id="rId13"/>
    <p:sldId id="265" r:id="rId14"/>
    <p:sldId id="266" r:id="rId15"/>
    <p:sldId id="267" r:id="rId16"/>
    <p:sldId id="288" r:id="rId17"/>
    <p:sldId id="289" r:id="rId18"/>
    <p:sldId id="290" r:id="rId19"/>
    <p:sldId id="280" r:id="rId20"/>
    <p:sldId id="281" r:id="rId21"/>
    <p:sldId id="277" r:id="rId22"/>
    <p:sldId id="283" r:id="rId23"/>
  </p:sldIdLst>
  <p:sldSz cx="9144000" cy="6858000" type="screen4x3"/>
  <p:notesSz cx="7019925" cy="93059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clrMode="gray"/>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46"/>
    <p:restoredTop sz="94643"/>
  </p:normalViewPr>
  <p:slideViewPr>
    <p:cSldViewPr snapToGrid="0" snapToObjects="1">
      <p:cViewPr varScale="1">
        <p:scale>
          <a:sx n="72" d="100"/>
          <a:sy n="72" d="100"/>
        </p:scale>
        <p:origin x="216" y="59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3287" tIns="46644" rIns="93287" bIns="46644" rtlCol="0"/>
          <a:lstStyle>
            <a:lvl1pPr algn="l">
              <a:defRPr sz="1200"/>
            </a:lvl1pPr>
          </a:lstStyle>
          <a:p>
            <a:endParaRPr lang="en-US"/>
          </a:p>
        </p:txBody>
      </p:sp>
      <p:sp>
        <p:nvSpPr>
          <p:cNvPr id="3" name="Date Placeholder 2"/>
          <p:cNvSpPr>
            <a:spLocks noGrp="1"/>
          </p:cNvSpPr>
          <p:nvPr>
            <p:ph type="dt" sz="quarter" idx="1"/>
          </p:nvPr>
        </p:nvSpPr>
        <p:spPr>
          <a:xfrm>
            <a:off x="3976333" y="0"/>
            <a:ext cx="3041968" cy="465296"/>
          </a:xfrm>
          <a:prstGeom prst="rect">
            <a:avLst/>
          </a:prstGeom>
        </p:spPr>
        <p:txBody>
          <a:bodyPr vert="horz" lIns="93287" tIns="46644" rIns="93287" bIns="46644" rtlCol="0"/>
          <a:lstStyle>
            <a:lvl1pPr algn="r">
              <a:defRPr sz="1200"/>
            </a:lvl1pPr>
          </a:lstStyle>
          <a:p>
            <a:fld id="{13DA09D2-9390-43E6-BD82-B739FADB3D19}" type="datetimeFigureOut">
              <a:rPr lang="en-US" smtClean="0"/>
              <a:pPr/>
              <a:t>9/18/18</a:t>
            </a:fld>
            <a:endParaRPr lang="en-US"/>
          </a:p>
        </p:txBody>
      </p:sp>
      <p:sp>
        <p:nvSpPr>
          <p:cNvPr id="4" name="Footer Placeholder 3"/>
          <p:cNvSpPr>
            <a:spLocks noGrp="1"/>
          </p:cNvSpPr>
          <p:nvPr>
            <p:ph type="ftr" sz="quarter" idx="2"/>
          </p:nvPr>
        </p:nvSpPr>
        <p:spPr>
          <a:xfrm>
            <a:off x="0" y="8839014"/>
            <a:ext cx="3041968" cy="465296"/>
          </a:xfrm>
          <a:prstGeom prst="rect">
            <a:avLst/>
          </a:prstGeom>
        </p:spPr>
        <p:txBody>
          <a:bodyPr vert="horz" lIns="93287" tIns="46644" rIns="93287" bIns="46644" rtlCol="0" anchor="b"/>
          <a:lstStyle>
            <a:lvl1pPr algn="l">
              <a:defRPr sz="1200"/>
            </a:lvl1pPr>
          </a:lstStyle>
          <a:p>
            <a:endParaRPr lang="en-US"/>
          </a:p>
        </p:txBody>
      </p:sp>
      <p:sp>
        <p:nvSpPr>
          <p:cNvPr id="5" name="Slide Number Placeholder 4"/>
          <p:cNvSpPr>
            <a:spLocks noGrp="1"/>
          </p:cNvSpPr>
          <p:nvPr>
            <p:ph type="sldNum" sz="quarter" idx="3"/>
          </p:nvPr>
        </p:nvSpPr>
        <p:spPr>
          <a:xfrm>
            <a:off x="3976333" y="8839014"/>
            <a:ext cx="3041968" cy="465296"/>
          </a:xfrm>
          <a:prstGeom prst="rect">
            <a:avLst/>
          </a:prstGeom>
        </p:spPr>
        <p:txBody>
          <a:bodyPr vert="horz" lIns="93287" tIns="46644" rIns="93287" bIns="46644" rtlCol="0" anchor="b"/>
          <a:lstStyle>
            <a:lvl1pPr algn="r">
              <a:defRPr sz="1200"/>
            </a:lvl1pPr>
          </a:lstStyle>
          <a:p>
            <a:fld id="{9303C167-86A6-458C-97BC-9C474F01D9AD}" type="slidenum">
              <a:rPr lang="en-US" smtClean="0"/>
              <a:pPr/>
              <a:t>‹#›</a:t>
            </a:fld>
            <a:endParaRPr lang="en-US"/>
          </a:p>
        </p:txBody>
      </p:sp>
    </p:spTree>
    <p:extLst>
      <p:ext uri="{BB962C8B-B14F-4D97-AF65-F5344CB8AC3E}">
        <p14:creationId xmlns:p14="http://schemas.microsoft.com/office/powerpoint/2010/main" val="68890219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a:t>Click to edit Master subtitle style</a:t>
            </a:r>
            <a:endParaRPr lang="en-US"/>
          </a:p>
        </p:txBody>
      </p:sp>
      <p:sp>
        <p:nvSpPr>
          <p:cNvPr id="4" name="Date Placeholder 3"/>
          <p:cNvSpPr>
            <a:spLocks noGrp="1"/>
          </p:cNvSpPr>
          <p:nvPr>
            <p:ph type="dt" sz="half" idx="10"/>
          </p:nvPr>
        </p:nvSpPr>
        <p:spPr/>
        <p:txBody>
          <a:bodyPr/>
          <a:lstStyle/>
          <a:p>
            <a:fld id="{DD776072-FD9E-6B44-B937-407ABC9640F8}" type="datetimeFigureOut">
              <a:rPr lang="en-US" smtClean="0"/>
              <a:pPr/>
              <a:t>9/18/18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6BC873-7709-7247-80F0-B59609EE19C3}" type="slidenum">
              <a:rPr lang="en-US" smtClean="0"/>
              <a:pPr/>
              <a:t>‹#›</a:t>
            </a:fld>
            <a:endParaRPr lang="en-US"/>
          </a:p>
        </p:txBody>
      </p:sp>
    </p:spTree>
    <p:extLst>
      <p:ext uri="{BB962C8B-B14F-4D97-AF65-F5344CB8AC3E}">
        <p14:creationId xmlns:p14="http://schemas.microsoft.com/office/powerpoint/2010/main" val="11722694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DD776072-FD9E-6B44-B937-407ABC9640F8}" type="datetimeFigureOut">
              <a:rPr lang="en-US" smtClean="0"/>
              <a:pPr/>
              <a:t>9/18/18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6BC873-7709-7247-80F0-B59609EE19C3}" type="slidenum">
              <a:rPr lang="en-US" smtClean="0"/>
              <a:pPr/>
              <a:t>‹#›</a:t>
            </a:fld>
            <a:endParaRPr lang="en-US"/>
          </a:p>
        </p:txBody>
      </p:sp>
    </p:spTree>
    <p:extLst>
      <p:ext uri="{BB962C8B-B14F-4D97-AF65-F5344CB8AC3E}">
        <p14:creationId xmlns:p14="http://schemas.microsoft.com/office/powerpoint/2010/main" val="42665547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DD776072-FD9E-6B44-B937-407ABC9640F8}" type="datetimeFigureOut">
              <a:rPr lang="en-US" smtClean="0"/>
              <a:pPr/>
              <a:t>9/18/18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6BC873-7709-7247-80F0-B59609EE19C3}" type="slidenum">
              <a:rPr lang="en-US" smtClean="0"/>
              <a:pPr/>
              <a:t>‹#›</a:t>
            </a:fld>
            <a:endParaRPr lang="en-US"/>
          </a:p>
        </p:txBody>
      </p:sp>
    </p:spTree>
    <p:extLst>
      <p:ext uri="{BB962C8B-B14F-4D97-AF65-F5344CB8AC3E}">
        <p14:creationId xmlns:p14="http://schemas.microsoft.com/office/powerpoint/2010/main" val="3041848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DD776072-FD9E-6B44-B937-407ABC9640F8}" type="datetimeFigureOut">
              <a:rPr lang="en-US" smtClean="0"/>
              <a:pPr/>
              <a:t>9/18/18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6BC873-7709-7247-80F0-B59609EE19C3}" type="slidenum">
              <a:rPr lang="en-US" smtClean="0"/>
              <a:pPr/>
              <a:t>‹#›</a:t>
            </a:fld>
            <a:endParaRPr lang="en-US"/>
          </a:p>
        </p:txBody>
      </p:sp>
    </p:spTree>
    <p:extLst>
      <p:ext uri="{BB962C8B-B14F-4D97-AF65-F5344CB8AC3E}">
        <p14:creationId xmlns:p14="http://schemas.microsoft.com/office/powerpoint/2010/main" val="17436895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a:t>Click to edit Master text styles</a:t>
            </a:r>
          </a:p>
        </p:txBody>
      </p:sp>
      <p:sp>
        <p:nvSpPr>
          <p:cNvPr id="4" name="Date Placeholder 3"/>
          <p:cNvSpPr>
            <a:spLocks noGrp="1"/>
          </p:cNvSpPr>
          <p:nvPr>
            <p:ph type="dt" sz="half" idx="10"/>
          </p:nvPr>
        </p:nvSpPr>
        <p:spPr/>
        <p:txBody>
          <a:bodyPr/>
          <a:lstStyle/>
          <a:p>
            <a:fld id="{DD776072-FD9E-6B44-B937-407ABC9640F8}" type="datetimeFigureOut">
              <a:rPr lang="en-US" smtClean="0"/>
              <a:pPr/>
              <a:t>9/18/18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6BC873-7709-7247-80F0-B59609EE19C3}" type="slidenum">
              <a:rPr lang="en-US" smtClean="0"/>
              <a:pPr/>
              <a:t>‹#›</a:t>
            </a:fld>
            <a:endParaRPr lang="en-US"/>
          </a:p>
        </p:txBody>
      </p:sp>
    </p:spTree>
    <p:extLst>
      <p:ext uri="{BB962C8B-B14F-4D97-AF65-F5344CB8AC3E}">
        <p14:creationId xmlns:p14="http://schemas.microsoft.com/office/powerpoint/2010/main" val="16878621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Date Placeholder 4"/>
          <p:cNvSpPr>
            <a:spLocks noGrp="1"/>
          </p:cNvSpPr>
          <p:nvPr>
            <p:ph type="dt" sz="half" idx="10"/>
          </p:nvPr>
        </p:nvSpPr>
        <p:spPr/>
        <p:txBody>
          <a:bodyPr/>
          <a:lstStyle/>
          <a:p>
            <a:fld id="{DD776072-FD9E-6B44-B937-407ABC9640F8}" type="datetimeFigureOut">
              <a:rPr lang="en-US" smtClean="0"/>
              <a:pPr/>
              <a:t>9/18/18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6BC873-7709-7247-80F0-B59609EE19C3}" type="slidenum">
              <a:rPr lang="en-US" smtClean="0"/>
              <a:pPr/>
              <a:t>‹#›</a:t>
            </a:fld>
            <a:endParaRPr lang="en-US"/>
          </a:p>
        </p:txBody>
      </p:sp>
    </p:spTree>
    <p:extLst>
      <p:ext uri="{BB962C8B-B14F-4D97-AF65-F5344CB8AC3E}">
        <p14:creationId xmlns:p14="http://schemas.microsoft.com/office/powerpoint/2010/main" val="306202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7" name="Date Placeholder 6"/>
          <p:cNvSpPr>
            <a:spLocks noGrp="1"/>
          </p:cNvSpPr>
          <p:nvPr>
            <p:ph type="dt" sz="half" idx="10"/>
          </p:nvPr>
        </p:nvSpPr>
        <p:spPr/>
        <p:txBody>
          <a:bodyPr/>
          <a:lstStyle/>
          <a:p>
            <a:fld id="{DD776072-FD9E-6B44-B937-407ABC9640F8}" type="datetimeFigureOut">
              <a:rPr lang="en-US" smtClean="0"/>
              <a:pPr/>
              <a:t>9/18/18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6BC873-7709-7247-80F0-B59609EE19C3}" type="slidenum">
              <a:rPr lang="en-US" smtClean="0"/>
              <a:pPr/>
              <a:t>‹#›</a:t>
            </a:fld>
            <a:endParaRPr lang="en-US"/>
          </a:p>
        </p:txBody>
      </p:sp>
    </p:spTree>
    <p:extLst>
      <p:ext uri="{BB962C8B-B14F-4D97-AF65-F5344CB8AC3E}">
        <p14:creationId xmlns:p14="http://schemas.microsoft.com/office/powerpoint/2010/main" val="6307446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Date Placeholder 2"/>
          <p:cNvSpPr>
            <a:spLocks noGrp="1"/>
          </p:cNvSpPr>
          <p:nvPr>
            <p:ph type="dt" sz="half" idx="10"/>
          </p:nvPr>
        </p:nvSpPr>
        <p:spPr/>
        <p:txBody>
          <a:bodyPr/>
          <a:lstStyle/>
          <a:p>
            <a:fld id="{DD776072-FD9E-6B44-B937-407ABC9640F8}" type="datetimeFigureOut">
              <a:rPr lang="en-US" smtClean="0"/>
              <a:pPr/>
              <a:t>9/18/18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6BC873-7709-7247-80F0-B59609EE19C3}" type="slidenum">
              <a:rPr lang="en-US" smtClean="0"/>
              <a:pPr/>
              <a:t>‹#›</a:t>
            </a:fld>
            <a:endParaRPr lang="en-US"/>
          </a:p>
        </p:txBody>
      </p:sp>
    </p:spTree>
    <p:extLst>
      <p:ext uri="{BB962C8B-B14F-4D97-AF65-F5344CB8AC3E}">
        <p14:creationId xmlns:p14="http://schemas.microsoft.com/office/powerpoint/2010/main" val="32716898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776072-FD9E-6B44-B937-407ABC9640F8}" type="datetimeFigureOut">
              <a:rPr lang="en-US" smtClean="0"/>
              <a:pPr/>
              <a:t>9/18/18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6BC873-7709-7247-80F0-B59609EE19C3}" type="slidenum">
              <a:rPr lang="en-US" smtClean="0"/>
              <a:pPr/>
              <a:t>‹#›</a:t>
            </a:fld>
            <a:endParaRPr lang="en-US"/>
          </a:p>
        </p:txBody>
      </p:sp>
    </p:spTree>
    <p:extLst>
      <p:ext uri="{BB962C8B-B14F-4D97-AF65-F5344CB8AC3E}">
        <p14:creationId xmlns:p14="http://schemas.microsoft.com/office/powerpoint/2010/main" val="2780157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DD776072-FD9E-6B44-B937-407ABC9640F8}" type="datetimeFigureOut">
              <a:rPr lang="en-US" smtClean="0"/>
              <a:pPr/>
              <a:t>9/18/18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6BC873-7709-7247-80F0-B59609EE19C3}" type="slidenum">
              <a:rPr lang="en-US" smtClean="0"/>
              <a:pPr/>
              <a:t>‹#›</a:t>
            </a:fld>
            <a:endParaRPr lang="en-US"/>
          </a:p>
        </p:txBody>
      </p:sp>
    </p:spTree>
    <p:extLst>
      <p:ext uri="{BB962C8B-B14F-4D97-AF65-F5344CB8AC3E}">
        <p14:creationId xmlns:p14="http://schemas.microsoft.com/office/powerpoint/2010/main" val="23080946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DD776072-FD9E-6B44-B937-407ABC9640F8}" type="datetimeFigureOut">
              <a:rPr lang="en-US" smtClean="0"/>
              <a:pPr/>
              <a:t>9/18/18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6BC873-7709-7247-80F0-B59609EE19C3}" type="slidenum">
              <a:rPr lang="en-US" smtClean="0"/>
              <a:pPr/>
              <a:t>‹#›</a:t>
            </a:fld>
            <a:endParaRPr lang="en-US"/>
          </a:p>
        </p:txBody>
      </p:sp>
    </p:spTree>
    <p:extLst>
      <p:ext uri="{BB962C8B-B14F-4D97-AF65-F5344CB8AC3E}">
        <p14:creationId xmlns:p14="http://schemas.microsoft.com/office/powerpoint/2010/main" val="10643481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776072-FD9E-6B44-B937-407ABC9640F8}" type="datetimeFigureOut">
              <a:rPr lang="en-US" smtClean="0"/>
              <a:pPr/>
              <a:t>9/18/18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6BC873-7709-7247-80F0-B59609EE19C3}" type="slidenum">
              <a:rPr lang="en-US" smtClean="0"/>
              <a:pPr/>
              <a:t>‹#›</a:t>
            </a:fld>
            <a:endParaRPr lang="en-US"/>
          </a:p>
        </p:txBody>
      </p:sp>
    </p:spTree>
    <p:extLst>
      <p:ext uri="{BB962C8B-B14F-4D97-AF65-F5344CB8AC3E}">
        <p14:creationId xmlns:p14="http://schemas.microsoft.com/office/powerpoint/2010/main" val="13926683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en.wikipedia.org/wiki/Newfoundland_and_Labrador"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en.wikipedia.org/wiki/Greens_(vegetable)"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7971"/>
            <a:ext cx="7772400" cy="1470025"/>
          </a:xfrm>
        </p:spPr>
        <p:txBody>
          <a:bodyPr/>
          <a:lstStyle/>
          <a:p>
            <a:r>
              <a:rPr lang="en-US" dirty="0"/>
              <a:t>What is Culture</a:t>
            </a:r>
          </a:p>
        </p:txBody>
      </p:sp>
      <p:sp>
        <p:nvSpPr>
          <p:cNvPr id="3" name="Subtitle 2"/>
          <p:cNvSpPr>
            <a:spLocks noGrp="1"/>
          </p:cNvSpPr>
          <p:nvPr>
            <p:ph type="subTitle" idx="1"/>
          </p:nvPr>
        </p:nvSpPr>
        <p:spPr>
          <a:xfrm>
            <a:off x="1371600" y="5638798"/>
            <a:ext cx="6400800" cy="1080367"/>
          </a:xfrm>
        </p:spPr>
        <p:txBody>
          <a:bodyPr/>
          <a:lstStyle/>
          <a:p>
            <a:r>
              <a:rPr lang="en-US" dirty="0"/>
              <a:t>Topic 1.1, Pg. 36-39</a:t>
            </a:r>
          </a:p>
        </p:txBody>
      </p:sp>
      <p:pic>
        <p:nvPicPr>
          <p:cNvPr id="4" name="Picture 3"/>
          <p:cNvPicPr>
            <a:picLocks noChangeAspect="1"/>
          </p:cNvPicPr>
          <p:nvPr/>
        </p:nvPicPr>
        <p:blipFill>
          <a:blip r:embed="rId2"/>
          <a:stretch>
            <a:fillRect/>
          </a:stretch>
        </p:blipFill>
        <p:spPr>
          <a:xfrm>
            <a:off x="1595570" y="1597996"/>
            <a:ext cx="5910122" cy="3904684"/>
          </a:xfrm>
          <a:prstGeom prst="rect">
            <a:avLst/>
          </a:prstGeom>
        </p:spPr>
      </p:pic>
    </p:spTree>
    <p:extLst>
      <p:ext uri="{BB962C8B-B14F-4D97-AF65-F5344CB8AC3E}">
        <p14:creationId xmlns:p14="http://schemas.microsoft.com/office/powerpoint/2010/main" val="29065272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44462" y="144463"/>
            <a:ext cx="8845301" cy="6542776"/>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are some ways that our Newfoundland Culture is preserved? </a:t>
            </a:r>
          </a:p>
        </p:txBody>
      </p:sp>
      <p:sp>
        <p:nvSpPr>
          <p:cNvPr id="3" name="Content Placeholder 2"/>
          <p:cNvSpPr>
            <a:spLocks noGrp="1"/>
          </p:cNvSpPr>
          <p:nvPr>
            <p:ph idx="1"/>
          </p:nvPr>
        </p:nvSpPr>
        <p:spPr/>
        <p:txBody>
          <a:bodyPr>
            <a:normAutofit fontScale="92500" lnSpcReduction="20000"/>
          </a:bodyPr>
          <a:lstStyle/>
          <a:p>
            <a:r>
              <a:rPr lang="en-US" dirty="0"/>
              <a:t>Artifacts are preserved</a:t>
            </a:r>
          </a:p>
          <a:p>
            <a:r>
              <a:rPr lang="en-US" dirty="0"/>
              <a:t>Stories are written down, and told, books are written.</a:t>
            </a:r>
          </a:p>
          <a:p>
            <a:r>
              <a:rPr lang="en-US" dirty="0"/>
              <a:t>Songs are written and sung.</a:t>
            </a:r>
          </a:p>
          <a:p>
            <a:r>
              <a:rPr lang="en-US" dirty="0"/>
              <a:t>Pictures are taken.</a:t>
            </a:r>
          </a:p>
          <a:p>
            <a:r>
              <a:rPr lang="en-US" dirty="0"/>
              <a:t>Reenactments of the past.</a:t>
            </a:r>
          </a:p>
          <a:p>
            <a:r>
              <a:rPr lang="en-US" dirty="0"/>
              <a:t>Museums</a:t>
            </a:r>
          </a:p>
          <a:p>
            <a:r>
              <a:rPr lang="en-US" dirty="0"/>
              <a:t>Courses like this one are taught.</a:t>
            </a:r>
          </a:p>
          <a:p>
            <a:r>
              <a:rPr lang="en-US" dirty="0"/>
              <a:t>Visual art forms (Paintings, Photos, </a:t>
            </a:r>
            <a:r>
              <a:rPr lang="en-US" dirty="0" err="1"/>
              <a:t>etc</a:t>
            </a:r>
            <a:r>
              <a:rPr lang="en-US" dirty="0"/>
              <a:t>)</a:t>
            </a:r>
          </a:p>
          <a:p>
            <a:r>
              <a:rPr lang="en-US" dirty="0"/>
              <a:t>People Carry on Traditions.</a:t>
            </a:r>
          </a:p>
        </p:txBody>
      </p:sp>
    </p:spTree>
    <p:extLst>
      <p:ext uri="{BB962C8B-B14F-4D97-AF65-F5344CB8AC3E}">
        <p14:creationId xmlns:p14="http://schemas.microsoft.com/office/powerpoint/2010/main" val="2473286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dissolve">
                                      <p:cBhvr>
                                        <p:cTn id="15" dur="500"/>
                                        <p:tgtEl>
                                          <p:spTgt spid="3">
                                            <p:txEl>
                                              <p:pRg st="3" end="3"/>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dissolve">
                                      <p:cBhvr>
                                        <p:cTn id="18" dur="500"/>
                                        <p:tgtEl>
                                          <p:spTgt spid="3">
                                            <p:txEl>
                                              <p:pRg st="4" end="4"/>
                                            </p:txEl>
                                          </p:spTgt>
                                        </p:tgtEl>
                                      </p:cBhvr>
                                    </p:animEffect>
                                  </p:childTnLst>
                                </p:cTn>
                              </p:par>
                              <p:par>
                                <p:cTn id="19" presetID="9"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dissolve">
                                      <p:cBhvr>
                                        <p:cTn id="21" dur="500"/>
                                        <p:tgtEl>
                                          <p:spTgt spid="3">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8" presetClass="entr" presetSubtype="12" fill="hold" nodeType="click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strips(downLeft)">
                                      <p:cBhvr>
                                        <p:cTn id="26" dur="500"/>
                                        <p:tgtEl>
                                          <p:spTgt spid="3">
                                            <p:txEl>
                                              <p:pRg st="6" end="6"/>
                                            </p:txEl>
                                          </p:spTgt>
                                        </p:tgtEl>
                                      </p:cBhvr>
                                    </p:animEffect>
                                  </p:childTnLst>
                                </p:cTn>
                              </p:par>
                              <p:par>
                                <p:cTn id="27" presetID="18" presetClass="entr" presetSubtype="12"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strips(downLeft)">
                                      <p:cBhvr>
                                        <p:cTn id="29" dur="500"/>
                                        <p:tgtEl>
                                          <p:spTgt spid="3">
                                            <p:txEl>
                                              <p:pRg st="7" end="7"/>
                                            </p:txEl>
                                          </p:spTgt>
                                        </p:tgtEl>
                                      </p:cBhvr>
                                    </p:animEffect>
                                  </p:childTnLst>
                                </p:cTn>
                              </p:par>
                              <p:par>
                                <p:cTn id="30" presetID="18" presetClass="entr" presetSubtype="12" fill="hold" nodeType="with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strips(downLeft)">
                                      <p:cBhvr>
                                        <p:cTn id="3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44909" y="250879"/>
            <a:ext cx="8481617" cy="6366042"/>
          </a:xfrm>
          <a:prstGeom prst="rect">
            <a:avLst/>
          </a:prstGeom>
        </p:spPr>
      </p:pic>
    </p:spTree>
    <p:extLst>
      <p:ext uri="{BB962C8B-B14F-4D97-AF65-F5344CB8AC3E}">
        <p14:creationId xmlns:p14="http://schemas.microsoft.com/office/powerpoint/2010/main" val="42491803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3810" y="156799"/>
            <a:ext cx="8779494" cy="6475802"/>
          </a:xfrm>
          <a:prstGeom prst="rect">
            <a:avLst/>
          </a:prstGeom>
        </p:spPr>
      </p:pic>
    </p:spTree>
    <p:extLst>
      <p:ext uri="{BB962C8B-B14F-4D97-AF65-F5344CB8AC3E}">
        <p14:creationId xmlns:p14="http://schemas.microsoft.com/office/powerpoint/2010/main" val="17488323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20011" y="467923"/>
            <a:ext cx="6917525" cy="6049579"/>
          </a:xfrm>
          <a:prstGeom prst="rect">
            <a:avLst/>
          </a:prstGeom>
        </p:spPr>
      </p:pic>
    </p:spTree>
    <p:extLst>
      <p:ext uri="{BB962C8B-B14F-4D97-AF65-F5344CB8AC3E}">
        <p14:creationId xmlns:p14="http://schemas.microsoft.com/office/powerpoint/2010/main" val="14850876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113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842359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Resettlement!!</a:t>
            </a:r>
          </a:p>
        </p:txBody>
      </p:sp>
      <p:sp>
        <p:nvSpPr>
          <p:cNvPr id="3" name="Content Placeholder 2"/>
          <p:cNvSpPr>
            <a:spLocks noGrp="1"/>
          </p:cNvSpPr>
          <p:nvPr>
            <p:ph idx="1"/>
          </p:nvPr>
        </p:nvSpPr>
        <p:spPr>
          <a:xfrm>
            <a:off x="457200" y="1600200"/>
            <a:ext cx="4644926" cy="4525963"/>
          </a:xfrm>
        </p:spPr>
        <p:txBody>
          <a:bodyPr/>
          <a:lstStyle/>
          <a:p>
            <a:r>
              <a:rPr lang="en-US" dirty="0"/>
              <a:t>What do you know about this???</a:t>
            </a:r>
          </a:p>
          <a:p>
            <a:endParaRPr lang="en-US" dirty="0"/>
          </a:p>
          <a:p>
            <a:endParaRPr lang="en-US" dirty="0"/>
          </a:p>
        </p:txBody>
      </p:sp>
      <p:pic>
        <p:nvPicPr>
          <p:cNvPr id="4" name="Picture 3" descr="bilde.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4473" y="2496753"/>
            <a:ext cx="5588000" cy="4140200"/>
          </a:xfrm>
          <a:prstGeom prst="rect">
            <a:avLst/>
          </a:prstGeom>
        </p:spPr>
      </p:pic>
    </p:spTree>
    <p:extLst>
      <p:ext uri="{BB962C8B-B14F-4D97-AF65-F5344CB8AC3E}">
        <p14:creationId xmlns:p14="http://schemas.microsoft.com/office/powerpoint/2010/main" val="2069495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a:t>
            </a:r>
          </a:p>
        </p:txBody>
      </p:sp>
      <p:sp>
        <p:nvSpPr>
          <p:cNvPr id="3" name="Content Placeholder 2"/>
          <p:cNvSpPr>
            <a:spLocks noGrp="1"/>
          </p:cNvSpPr>
          <p:nvPr>
            <p:ph idx="1"/>
          </p:nvPr>
        </p:nvSpPr>
        <p:spPr/>
        <p:txBody>
          <a:bodyPr>
            <a:normAutofit fontScale="92500"/>
          </a:bodyPr>
          <a:lstStyle/>
          <a:p>
            <a:r>
              <a:rPr lang="en-US" b="1" dirty="0"/>
              <a:t>Resettlement</a:t>
            </a:r>
            <a:r>
              <a:rPr lang="en-US" dirty="0"/>
              <a:t> in </a:t>
            </a:r>
            <a:r>
              <a:rPr lang="en-US" sz="3000" dirty="0">
                <a:hlinkClick r:id="rId2"/>
              </a:rPr>
              <a:t>Newfoundland and Labrador terms was an organized approach to centralize the population into growth areas. </a:t>
            </a:r>
            <a:r>
              <a:rPr lang="en-US" sz="3000" dirty="0"/>
              <a:t>Three attempts at resettlement were initiated by the Government between 1954 and 1975 which resulted in the abandonment of 300 communities and nearly 30,000 people moved.</a:t>
            </a:r>
            <a:r>
              <a:rPr lang="en-US" sz="3000" baseline="30000" dirty="0"/>
              <a:t>]</a:t>
            </a:r>
            <a:r>
              <a:rPr lang="en-US" sz="3000" dirty="0"/>
              <a:t> Government’s attempt of resettlement has been viewed as one of the most controversial government programs of the post-Confederation Newfoundland and Labrador.</a:t>
            </a:r>
            <a:endParaRPr lang="en-US" dirty="0"/>
          </a:p>
        </p:txBody>
      </p:sp>
    </p:spTree>
    <p:extLst>
      <p:ext uri="{BB962C8B-B14F-4D97-AF65-F5344CB8AC3E}">
        <p14:creationId xmlns:p14="http://schemas.microsoft.com/office/powerpoint/2010/main" val="14903301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Argentia</a:t>
            </a:r>
            <a:r>
              <a:rPr lang="en-US" dirty="0"/>
              <a:t>!!!</a:t>
            </a:r>
          </a:p>
        </p:txBody>
      </p:sp>
      <p:pic>
        <p:nvPicPr>
          <p:cNvPr id="4" name="Picture 3"/>
          <p:cNvPicPr>
            <a:picLocks noChangeAspect="1"/>
          </p:cNvPicPr>
          <p:nvPr/>
        </p:nvPicPr>
        <p:blipFill>
          <a:blip r:embed="rId2"/>
          <a:stretch>
            <a:fillRect/>
          </a:stretch>
        </p:blipFill>
        <p:spPr>
          <a:xfrm>
            <a:off x="2609853" y="1417638"/>
            <a:ext cx="3783950" cy="4802720"/>
          </a:xfrm>
          <a:prstGeom prst="rect">
            <a:avLst/>
          </a:prstGeom>
        </p:spPr>
      </p:pic>
    </p:spTree>
    <p:extLst>
      <p:ext uri="{BB962C8B-B14F-4D97-AF65-F5344CB8AC3E}">
        <p14:creationId xmlns:p14="http://schemas.microsoft.com/office/powerpoint/2010/main" val="3982336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04488"/>
          </a:xfrm>
        </p:spPr>
        <p:txBody>
          <a:bodyPr>
            <a:normAutofit fontScale="90000"/>
          </a:bodyPr>
          <a:lstStyle/>
          <a:p>
            <a:r>
              <a:rPr lang="en-US" dirty="0"/>
              <a:t>Activity 1 (Sheet 3.1a)</a:t>
            </a:r>
          </a:p>
        </p:txBody>
      </p:sp>
      <p:sp>
        <p:nvSpPr>
          <p:cNvPr id="3" name="Content Placeholder 2"/>
          <p:cNvSpPr>
            <a:spLocks noGrp="1"/>
          </p:cNvSpPr>
          <p:nvPr>
            <p:ph idx="1"/>
          </p:nvPr>
        </p:nvSpPr>
        <p:spPr>
          <a:xfrm>
            <a:off x="457200" y="1188450"/>
            <a:ext cx="5371515" cy="5669550"/>
          </a:xfrm>
        </p:spPr>
        <p:txBody>
          <a:bodyPr>
            <a:normAutofit fontScale="92500" lnSpcReduction="20000"/>
          </a:bodyPr>
          <a:lstStyle/>
          <a:p>
            <a:r>
              <a:rPr lang="en-US" dirty="0"/>
              <a:t>You have just been informed that you have to leave your home in 24 hours. You will never be able to return. Along with you family and friends, you will be travelling to a distant place where you will have to build a new home and community. You are able to take “SOME” of your belongings with you. However, all of your possessions must fit into a single Travel Trunk. What will you take?</a:t>
            </a:r>
          </a:p>
        </p:txBody>
      </p:sp>
      <p:pic>
        <p:nvPicPr>
          <p:cNvPr id="4" name="Picture 3"/>
          <p:cNvPicPr>
            <a:picLocks noChangeAspect="1"/>
          </p:cNvPicPr>
          <p:nvPr/>
        </p:nvPicPr>
        <p:blipFill>
          <a:blip r:embed="rId2"/>
          <a:stretch>
            <a:fillRect/>
          </a:stretch>
        </p:blipFill>
        <p:spPr>
          <a:xfrm>
            <a:off x="5828715" y="1165250"/>
            <a:ext cx="3022221" cy="2263749"/>
          </a:xfrm>
          <a:prstGeom prst="rect">
            <a:avLst/>
          </a:prstGeom>
        </p:spPr>
      </p:pic>
    </p:spTree>
    <p:extLst>
      <p:ext uri="{BB962C8B-B14F-4D97-AF65-F5344CB8AC3E}">
        <p14:creationId xmlns:p14="http://schemas.microsoft.com/office/powerpoint/2010/main" val="3387806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Inuit Throat Signing</a:t>
            </a:r>
          </a:p>
        </p:txBody>
      </p:sp>
      <p:sp>
        <p:nvSpPr>
          <p:cNvPr id="3" name="Content Placeholder 2"/>
          <p:cNvSpPr>
            <a:spLocks noGrp="1"/>
          </p:cNvSpPr>
          <p:nvPr>
            <p:ph idx="1"/>
          </p:nvPr>
        </p:nvSpPr>
        <p:spPr>
          <a:xfrm>
            <a:off x="457200" y="1600200"/>
            <a:ext cx="5224983" cy="4525963"/>
          </a:xfrm>
        </p:spPr>
        <p:txBody>
          <a:bodyPr/>
          <a:lstStyle/>
          <a:p>
            <a:r>
              <a:rPr lang="en-US" dirty="0"/>
              <a:t>This is very much a part of their culture.</a:t>
            </a:r>
          </a:p>
          <a:p>
            <a:r>
              <a:rPr lang="en-US" dirty="0"/>
              <a:t>https://</a:t>
            </a:r>
            <a:r>
              <a:rPr lang="en-US" dirty="0" err="1"/>
              <a:t>www.youtube.com</a:t>
            </a:r>
            <a:r>
              <a:rPr lang="en-US" dirty="0"/>
              <a:t>/</a:t>
            </a:r>
            <a:r>
              <a:rPr lang="en-US" dirty="0" err="1"/>
              <a:t>watch?v</a:t>
            </a:r>
            <a:r>
              <a:rPr lang="en-US" dirty="0"/>
              <a:t>=qnGM0BlA95I</a:t>
            </a:r>
          </a:p>
        </p:txBody>
      </p:sp>
      <p:pic>
        <p:nvPicPr>
          <p:cNvPr id="4" name="Picture 3"/>
          <p:cNvPicPr>
            <a:picLocks noChangeAspect="1"/>
          </p:cNvPicPr>
          <p:nvPr/>
        </p:nvPicPr>
        <p:blipFill>
          <a:blip r:embed="rId2"/>
          <a:stretch>
            <a:fillRect/>
          </a:stretch>
        </p:blipFill>
        <p:spPr>
          <a:xfrm>
            <a:off x="6105497" y="2625221"/>
            <a:ext cx="2742378" cy="3500942"/>
          </a:xfrm>
          <a:prstGeom prst="rect">
            <a:avLst/>
          </a:prstGeom>
        </p:spPr>
      </p:pic>
    </p:spTree>
    <p:extLst>
      <p:ext uri="{BB962C8B-B14F-4D97-AF65-F5344CB8AC3E}">
        <p14:creationId xmlns:p14="http://schemas.microsoft.com/office/powerpoint/2010/main" val="26192346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Insight!!!</a:t>
            </a:r>
          </a:p>
        </p:txBody>
      </p:sp>
      <p:sp>
        <p:nvSpPr>
          <p:cNvPr id="3" name="Content Placeholder 2"/>
          <p:cNvSpPr>
            <a:spLocks noGrp="1"/>
          </p:cNvSpPr>
          <p:nvPr>
            <p:ph idx="1"/>
          </p:nvPr>
        </p:nvSpPr>
        <p:spPr/>
        <p:txBody>
          <a:bodyPr/>
          <a:lstStyle/>
          <a:p>
            <a:r>
              <a:rPr lang="en-US" dirty="0"/>
              <a:t>Each of the things that you choose to include in the travel trunk, provides insight into your culture.</a:t>
            </a:r>
          </a:p>
          <a:p>
            <a:r>
              <a:rPr lang="en-US" dirty="0"/>
              <a:t>Culture is made you up behaviors, values, thoughts etc.</a:t>
            </a:r>
          </a:p>
          <a:p>
            <a:r>
              <a:rPr lang="en-US" b="1" u="sng" dirty="0"/>
              <a:t>Cultural Traits </a:t>
            </a:r>
            <a:r>
              <a:rPr lang="en-US" dirty="0"/>
              <a:t>– the identifiable elements of a cultural complex (Tangible and intangible).</a:t>
            </a:r>
          </a:p>
        </p:txBody>
      </p:sp>
    </p:spTree>
    <p:extLst>
      <p:ext uri="{BB962C8B-B14F-4D97-AF65-F5344CB8AC3E}">
        <p14:creationId xmlns:p14="http://schemas.microsoft.com/office/powerpoint/2010/main" val="1565962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a:solidFill>
                  <a:srgbClr val="FF0000"/>
                </a:solidFill>
              </a:rPr>
              <a:t>Culture Traits Pg. 36-37</a:t>
            </a:r>
            <a:br>
              <a:rPr lang="en-US" b="1" u="sng" dirty="0">
                <a:solidFill>
                  <a:srgbClr val="FF0000"/>
                </a:solidFill>
              </a:rPr>
            </a:br>
            <a:r>
              <a:rPr lang="en-US" sz="3600" b="1" u="sng" dirty="0">
                <a:solidFill>
                  <a:srgbClr val="FF0000"/>
                </a:solidFill>
              </a:rPr>
              <a:t>(This is on your Note Sheet 1)</a:t>
            </a:r>
            <a:endParaRPr lang="en-US" sz="3600" dirty="0"/>
          </a:p>
        </p:txBody>
      </p:sp>
      <p:sp>
        <p:nvSpPr>
          <p:cNvPr id="3" name="Content Placeholder 2"/>
          <p:cNvSpPr>
            <a:spLocks noGrp="1"/>
          </p:cNvSpPr>
          <p:nvPr>
            <p:ph idx="1"/>
          </p:nvPr>
        </p:nvSpPr>
        <p:spPr>
          <a:xfrm>
            <a:off x="457200" y="1682750"/>
            <a:ext cx="8229600" cy="4887913"/>
          </a:xfrm>
        </p:spPr>
        <p:txBody>
          <a:bodyPr>
            <a:normAutofit fontScale="92500" lnSpcReduction="10000"/>
          </a:bodyPr>
          <a:lstStyle/>
          <a:p>
            <a:pPr marL="0" indent="0">
              <a:buNone/>
            </a:pPr>
            <a:r>
              <a:rPr lang="en-US" b="1" u="sng" dirty="0"/>
              <a:t>Cultural Traits – can be organized into </a:t>
            </a:r>
          </a:p>
          <a:p>
            <a:pPr marL="0" indent="0">
              <a:buNone/>
            </a:pPr>
            <a:r>
              <a:rPr lang="en-US" b="1" u="sng" dirty="0"/>
              <a:t>3 Components</a:t>
            </a:r>
          </a:p>
          <a:p>
            <a:pPr marL="0" indent="0">
              <a:buNone/>
            </a:pPr>
            <a:r>
              <a:rPr lang="en-US" dirty="0"/>
              <a:t>	</a:t>
            </a:r>
            <a:r>
              <a:rPr lang="en-US" b="1" u="sng" dirty="0"/>
              <a:t>- Artifacts </a:t>
            </a:r>
            <a:r>
              <a:rPr lang="en-US" dirty="0"/>
              <a:t>– Objects we use. They provide basic necessities of life. </a:t>
            </a:r>
            <a:r>
              <a:rPr lang="en-US" dirty="0" err="1"/>
              <a:t>Eg</a:t>
            </a:r>
            <a:r>
              <a:rPr lang="en-US" dirty="0"/>
              <a:t>. Buildings, tools, cars, musical instruments</a:t>
            </a:r>
          </a:p>
          <a:p>
            <a:pPr marL="0" indent="0">
              <a:buNone/>
            </a:pPr>
            <a:r>
              <a:rPr lang="en-US" dirty="0"/>
              <a:t>	</a:t>
            </a:r>
            <a:r>
              <a:rPr lang="en-US" b="1" u="sng" dirty="0"/>
              <a:t>- </a:t>
            </a:r>
            <a:r>
              <a:rPr lang="en-US" b="1" u="sng" dirty="0" err="1"/>
              <a:t>Sociofacts</a:t>
            </a:r>
            <a:r>
              <a:rPr lang="en-US" b="1" u="sng" dirty="0"/>
              <a:t> </a:t>
            </a:r>
            <a:r>
              <a:rPr lang="en-US" dirty="0"/>
              <a:t>– Ways we act around others and rules that govern our behavior. </a:t>
            </a:r>
            <a:r>
              <a:rPr lang="en-US" dirty="0" err="1"/>
              <a:t>Eg</a:t>
            </a:r>
            <a:r>
              <a:rPr lang="en-US" dirty="0"/>
              <a:t>. Families, governments, sports organization.</a:t>
            </a:r>
          </a:p>
          <a:p>
            <a:pPr marL="0" indent="0">
              <a:buNone/>
            </a:pPr>
            <a:r>
              <a:rPr lang="en-US" dirty="0"/>
              <a:t>	</a:t>
            </a:r>
            <a:r>
              <a:rPr lang="en-US" b="1" u="sng" dirty="0"/>
              <a:t>- </a:t>
            </a:r>
            <a:r>
              <a:rPr lang="en-US" b="1" u="sng" dirty="0" err="1"/>
              <a:t>Mentifacts</a:t>
            </a:r>
            <a:r>
              <a:rPr lang="en-US" b="1" u="sng" dirty="0"/>
              <a:t> </a:t>
            </a:r>
            <a:r>
              <a:rPr lang="en-US" dirty="0"/>
              <a:t>– The shared ideas, values and beliefs of a culture. </a:t>
            </a:r>
            <a:r>
              <a:rPr lang="en-US" dirty="0" err="1"/>
              <a:t>Eg</a:t>
            </a:r>
            <a:r>
              <a:rPr lang="en-US" dirty="0"/>
              <a:t>. Religion, language</a:t>
            </a:r>
          </a:p>
        </p:txBody>
      </p:sp>
    </p:spTree>
    <p:extLst>
      <p:ext uri="{BB962C8B-B14F-4D97-AF65-F5344CB8AC3E}">
        <p14:creationId xmlns:p14="http://schemas.microsoft.com/office/powerpoint/2010/main" val="3691132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Connections</a:t>
            </a:r>
          </a:p>
        </p:txBody>
      </p:sp>
      <p:sp>
        <p:nvSpPr>
          <p:cNvPr id="3" name="Content Placeholder 2"/>
          <p:cNvSpPr>
            <a:spLocks noGrp="1"/>
          </p:cNvSpPr>
          <p:nvPr>
            <p:ph idx="1"/>
          </p:nvPr>
        </p:nvSpPr>
        <p:spPr/>
        <p:txBody>
          <a:bodyPr/>
          <a:lstStyle/>
          <a:p>
            <a:r>
              <a:rPr lang="en-US" dirty="0"/>
              <a:t>We will look at how culture traits connect.</a:t>
            </a:r>
          </a:p>
          <a:p>
            <a:endParaRPr lang="en-US" dirty="0"/>
          </a:p>
          <a:p>
            <a:r>
              <a:rPr lang="en-US" b="1" dirty="0"/>
              <a:t>Culture Complex – </a:t>
            </a:r>
            <a:r>
              <a:rPr lang="en-US" dirty="0"/>
              <a:t>when 2 or more culture traits interact with each other.</a:t>
            </a:r>
          </a:p>
        </p:txBody>
      </p:sp>
      <p:pic>
        <p:nvPicPr>
          <p:cNvPr id="4" name="Picture 3"/>
          <p:cNvPicPr>
            <a:picLocks noChangeAspect="1"/>
          </p:cNvPicPr>
          <p:nvPr/>
        </p:nvPicPr>
        <p:blipFill>
          <a:blip r:embed="rId2"/>
          <a:stretch>
            <a:fillRect/>
          </a:stretch>
        </p:blipFill>
        <p:spPr>
          <a:xfrm>
            <a:off x="5810288" y="3797752"/>
            <a:ext cx="3111500" cy="2616200"/>
          </a:xfrm>
          <a:prstGeom prst="rect">
            <a:avLst/>
          </a:prstGeom>
        </p:spPr>
      </p:pic>
      <p:pic>
        <p:nvPicPr>
          <p:cNvPr id="5" name="Picture 4"/>
          <p:cNvPicPr>
            <a:picLocks noChangeAspect="1"/>
          </p:cNvPicPr>
          <p:nvPr/>
        </p:nvPicPr>
        <p:blipFill>
          <a:blip r:embed="rId3"/>
          <a:stretch>
            <a:fillRect/>
          </a:stretch>
        </p:blipFill>
        <p:spPr>
          <a:xfrm>
            <a:off x="944316" y="4001988"/>
            <a:ext cx="2129083" cy="2532162"/>
          </a:xfrm>
          <a:prstGeom prst="rect">
            <a:avLst/>
          </a:prstGeom>
        </p:spPr>
      </p:pic>
    </p:spTree>
    <p:extLst>
      <p:ext uri="{BB962C8B-B14F-4D97-AF65-F5344CB8AC3E}">
        <p14:creationId xmlns:p14="http://schemas.microsoft.com/office/powerpoint/2010/main" val="21824203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What is </a:t>
            </a:r>
            <a:r>
              <a:rPr lang="en-US" dirty="0" err="1">
                <a:solidFill>
                  <a:srgbClr val="FF0000"/>
                </a:solidFill>
              </a:rPr>
              <a:t>Culture?</a:t>
            </a:r>
            <a:r>
              <a:rPr lang="en-US" sz="1200" dirty="0" err="1">
                <a:solidFill>
                  <a:srgbClr val="FF0000"/>
                </a:solidFill>
              </a:rPr>
              <a:t>WRITE</a:t>
            </a:r>
            <a:r>
              <a:rPr lang="en-US" sz="1200" dirty="0">
                <a:solidFill>
                  <a:srgbClr val="FF0000"/>
                </a:solidFill>
              </a:rPr>
              <a:t> THIS DOWN!</a:t>
            </a:r>
            <a:endParaRPr lang="en-US" dirty="0">
              <a:solidFill>
                <a:srgbClr val="FF0000"/>
              </a:solidFill>
            </a:endParaRPr>
          </a:p>
        </p:txBody>
      </p:sp>
      <p:sp>
        <p:nvSpPr>
          <p:cNvPr id="3" name="Content Placeholder 2"/>
          <p:cNvSpPr>
            <a:spLocks noGrp="1"/>
          </p:cNvSpPr>
          <p:nvPr>
            <p:ph idx="1"/>
          </p:nvPr>
        </p:nvSpPr>
        <p:spPr/>
        <p:txBody>
          <a:bodyPr/>
          <a:lstStyle/>
          <a:p>
            <a:pPr>
              <a:buFontTx/>
              <a:buChar char="•"/>
            </a:pPr>
            <a:r>
              <a:rPr lang="en-US" u="sng" dirty="0"/>
              <a:t> the way of life of a group of people. </a:t>
            </a:r>
          </a:p>
          <a:p>
            <a:pPr>
              <a:buFontTx/>
              <a:buChar char="•"/>
            </a:pPr>
            <a:endParaRPr lang="en-US" sz="1400" u="sng" dirty="0"/>
          </a:p>
          <a:p>
            <a:pPr>
              <a:buFontTx/>
              <a:buChar char="•"/>
            </a:pPr>
            <a:endParaRPr lang="en-US" sz="1400" u="sng" dirty="0"/>
          </a:p>
          <a:p>
            <a:pPr>
              <a:buFontTx/>
              <a:buChar char="•"/>
            </a:pPr>
            <a:r>
              <a:rPr lang="en-US" u="sng" dirty="0"/>
              <a:t>  Culture reflects what people value, including tangible (ex: jigs dinner) and intangible (ex: religious beliefs) expressions transmitted to us from the past (our heritage).</a:t>
            </a:r>
          </a:p>
          <a:p>
            <a:pPr marL="0" indent="0">
              <a:buNone/>
            </a:pPr>
            <a:endParaRPr lang="en-US" dirty="0"/>
          </a:p>
        </p:txBody>
      </p:sp>
    </p:spTree>
    <p:extLst>
      <p:ext uri="{BB962C8B-B14F-4D97-AF65-F5344CB8AC3E}">
        <p14:creationId xmlns:p14="http://schemas.microsoft.com/office/powerpoint/2010/main" val="2705560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 calcmode="lin" valueType="num">
                                      <p:cBhvr additive="base">
                                        <p:cTn id="1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checkerboard(across)">
                                      <p:cBhvr>
                                        <p:cTn id="1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rcRect t="13289" b="13289"/>
          <a:stretch>
            <a:fillRect/>
          </a:stretch>
        </p:blipFill>
        <p:spPr>
          <a:xfrm>
            <a:off x="457200" y="167115"/>
            <a:ext cx="8229600" cy="6400521"/>
          </a:xfrm>
        </p:spPr>
      </p:pic>
    </p:spTree>
    <p:extLst>
      <p:ext uri="{BB962C8B-B14F-4D97-AF65-F5344CB8AC3E}">
        <p14:creationId xmlns:p14="http://schemas.microsoft.com/office/powerpoint/2010/main" val="35524614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and Why? </a:t>
            </a:r>
          </a:p>
        </p:txBody>
      </p:sp>
      <p:sp>
        <p:nvSpPr>
          <p:cNvPr id="3" name="Content Placeholder 2"/>
          <p:cNvSpPr>
            <a:spLocks noGrp="1"/>
          </p:cNvSpPr>
          <p:nvPr>
            <p:ph idx="1"/>
          </p:nvPr>
        </p:nvSpPr>
        <p:spPr/>
        <p:txBody>
          <a:bodyPr>
            <a:normAutofit fontScale="92500" lnSpcReduction="20000"/>
          </a:bodyPr>
          <a:lstStyle/>
          <a:p>
            <a:r>
              <a:rPr lang="en-US" b="1" dirty="0" err="1"/>
              <a:t>Jiggs</a:t>
            </a:r>
            <a:r>
              <a:rPr lang="en-US" b="1" dirty="0"/>
              <a:t> dinner</a:t>
            </a:r>
            <a:r>
              <a:rPr lang="en-US" dirty="0"/>
              <a:t> is a traditional meal commonly prepared and eaten on Sundays in many regions around our province.</a:t>
            </a:r>
          </a:p>
          <a:p>
            <a:r>
              <a:rPr lang="en-US" dirty="0"/>
              <a:t>Salted Beef boiled with Cabbage, Turnip, Carrots, Potatoes </a:t>
            </a:r>
            <a:r>
              <a:rPr lang="en-US" dirty="0">
                <a:hlinkClick r:id="rId2"/>
              </a:rPr>
              <a:t>…….. </a:t>
            </a:r>
          </a:p>
          <a:p>
            <a:r>
              <a:rPr lang="en-US" dirty="0"/>
              <a:t>Pease Pudding, </a:t>
            </a:r>
            <a:r>
              <a:rPr lang="en-US" dirty="0" err="1"/>
              <a:t>Figgy</a:t>
            </a:r>
            <a:r>
              <a:rPr lang="en-US" dirty="0"/>
              <a:t> Duff</a:t>
            </a:r>
          </a:p>
          <a:p>
            <a:r>
              <a:rPr lang="en-US" dirty="0"/>
              <a:t>Condiments: Mustard Pickles, Beats, Cranberry Sauce, Butter.</a:t>
            </a:r>
          </a:p>
          <a:p>
            <a:r>
              <a:rPr lang="en-US" dirty="0"/>
              <a:t>Gravy made from the drippings of the roasted meat.</a:t>
            </a:r>
          </a:p>
        </p:txBody>
      </p:sp>
    </p:spTree>
    <p:extLst>
      <p:ext uri="{BB962C8B-B14F-4D97-AF65-F5344CB8AC3E}">
        <p14:creationId xmlns:p14="http://schemas.microsoft.com/office/powerpoint/2010/main" val="1511994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arn(inVertical)">
                                      <p:cBhvr>
                                        <p:cTn id="10" dur="500"/>
                                        <p:tgtEl>
                                          <p:spTgt spid="3">
                                            <p:txEl>
                                              <p:pRg st="2" end="2"/>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barn(inVertical)">
                                      <p:cBhvr>
                                        <p:cTn id="13" dur="500"/>
                                        <p:tgtEl>
                                          <p:spTgt spid="3">
                                            <p:txEl>
                                              <p:pRg st="3" end="3"/>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barn(inVertical)">
                                      <p:cBhvr>
                                        <p:cTn id="1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Do we have a unique culture in NL?</a:t>
            </a:r>
          </a:p>
        </p:txBody>
      </p:sp>
      <p:pic>
        <p:nvPicPr>
          <p:cNvPr id="5" name="Picture 4"/>
          <p:cNvPicPr>
            <a:picLocks noChangeAspect="1"/>
          </p:cNvPicPr>
          <p:nvPr/>
        </p:nvPicPr>
        <p:blipFill>
          <a:blip r:embed="rId2"/>
          <a:stretch>
            <a:fillRect/>
          </a:stretch>
        </p:blipFill>
        <p:spPr>
          <a:xfrm>
            <a:off x="2164345" y="1650079"/>
            <a:ext cx="4457700" cy="4216400"/>
          </a:xfrm>
          <a:prstGeom prst="rect">
            <a:avLst/>
          </a:prstGeom>
        </p:spPr>
      </p:pic>
    </p:spTree>
    <p:extLst>
      <p:ext uri="{BB962C8B-B14F-4D97-AF65-F5344CB8AC3E}">
        <p14:creationId xmlns:p14="http://schemas.microsoft.com/office/powerpoint/2010/main" val="3969085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16130"/>
          </a:xfrm>
        </p:spPr>
        <p:txBody>
          <a:bodyPr>
            <a:normAutofit fontScale="90000"/>
          </a:bodyPr>
          <a:lstStyle/>
          <a:p>
            <a:r>
              <a:rPr lang="en-US" dirty="0"/>
              <a:t>What makes our culture so unique or sets us apart? </a:t>
            </a:r>
          </a:p>
        </p:txBody>
      </p:sp>
      <p:sp>
        <p:nvSpPr>
          <p:cNvPr id="3" name="Content Placeholder 2"/>
          <p:cNvSpPr>
            <a:spLocks noGrp="1"/>
          </p:cNvSpPr>
          <p:nvPr>
            <p:ph idx="1"/>
          </p:nvPr>
        </p:nvSpPr>
        <p:spPr>
          <a:xfrm>
            <a:off x="457200" y="1600200"/>
            <a:ext cx="4687699" cy="5123488"/>
          </a:xfrm>
        </p:spPr>
        <p:txBody>
          <a:bodyPr>
            <a:normAutofit fontScale="92500"/>
          </a:bodyPr>
          <a:lstStyle/>
          <a:p>
            <a:pPr>
              <a:buFontTx/>
              <a:buChar char="-"/>
            </a:pPr>
            <a:r>
              <a:rPr lang="en-US" dirty="0"/>
              <a:t>We are known to produce hard working people.</a:t>
            </a:r>
          </a:p>
          <a:p>
            <a:pPr>
              <a:buFontTx/>
              <a:buChar char="-"/>
            </a:pPr>
            <a:r>
              <a:rPr lang="en-US" dirty="0"/>
              <a:t>When travelling, Newfoundlanders are happy to meet up. </a:t>
            </a:r>
          </a:p>
          <a:p>
            <a:pPr>
              <a:buFontTx/>
              <a:buChar char="-"/>
            </a:pPr>
            <a:r>
              <a:rPr lang="en-US" dirty="0"/>
              <a:t>We are known as a happy, welcoming culture.</a:t>
            </a:r>
          </a:p>
          <a:p>
            <a:pPr>
              <a:buFontTx/>
              <a:buChar char="-"/>
            </a:pPr>
            <a:r>
              <a:rPr lang="en-US" dirty="0"/>
              <a:t>Ottawa example!!!</a:t>
            </a:r>
          </a:p>
          <a:p>
            <a:pPr>
              <a:buFontTx/>
              <a:buChar char="-"/>
            </a:pPr>
            <a:r>
              <a:rPr lang="en-US" dirty="0"/>
              <a:t>What else? </a:t>
            </a:r>
          </a:p>
        </p:txBody>
      </p:sp>
      <p:pic>
        <p:nvPicPr>
          <p:cNvPr id="4" name="Picture 3"/>
          <p:cNvPicPr>
            <a:picLocks noChangeAspect="1"/>
          </p:cNvPicPr>
          <p:nvPr/>
        </p:nvPicPr>
        <p:blipFill>
          <a:blip r:embed="rId2"/>
          <a:stretch>
            <a:fillRect/>
          </a:stretch>
        </p:blipFill>
        <p:spPr>
          <a:xfrm>
            <a:off x="5275150" y="1725693"/>
            <a:ext cx="3674325" cy="4997995"/>
          </a:xfrm>
          <a:prstGeom prst="rect">
            <a:avLst/>
          </a:prstGeom>
        </p:spPr>
      </p:pic>
    </p:spTree>
    <p:extLst>
      <p:ext uri="{BB962C8B-B14F-4D97-AF65-F5344CB8AC3E}">
        <p14:creationId xmlns:p14="http://schemas.microsoft.com/office/powerpoint/2010/main" val="3720541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 calcmode="lin" valueType="num">
                                      <p:cBhvr additive="base">
                                        <p:cTn id="1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does Damian Follett have to say?</a:t>
            </a:r>
          </a:p>
        </p:txBody>
      </p:sp>
      <p:sp>
        <p:nvSpPr>
          <p:cNvPr id="3" name="Content Placeholder 2"/>
          <p:cNvSpPr>
            <a:spLocks noGrp="1"/>
          </p:cNvSpPr>
          <p:nvPr>
            <p:ph idx="1"/>
          </p:nvPr>
        </p:nvSpPr>
        <p:spPr>
          <a:xfrm>
            <a:off x="457200" y="1600200"/>
            <a:ext cx="4411133" cy="4525963"/>
          </a:xfrm>
        </p:spPr>
        <p:txBody>
          <a:bodyPr/>
          <a:lstStyle/>
          <a:p>
            <a:r>
              <a:rPr lang="en-US" dirty="0"/>
              <a:t>https://</a:t>
            </a:r>
            <a:r>
              <a:rPr lang="en-US" dirty="0" err="1"/>
              <a:t>www.youtube.com</a:t>
            </a:r>
            <a:r>
              <a:rPr lang="en-US" dirty="0"/>
              <a:t>/</a:t>
            </a:r>
            <a:r>
              <a:rPr lang="en-US" dirty="0" err="1"/>
              <a:t>watch?v</a:t>
            </a:r>
            <a:r>
              <a:rPr lang="en-US" dirty="0"/>
              <a:t>=Cr3Owz0PVVc</a:t>
            </a:r>
          </a:p>
        </p:txBody>
      </p:sp>
      <p:pic>
        <p:nvPicPr>
          <p:cNvPr id="5" name="Picture 4"/>
          <p:cNvPicPr>
            <a:picLocks noChangeAspect="1"/>
          </p:cNvPicPr>
          <p:nvPr/>
        </p:nvPicPr>
        <p:blipFill>
          <a:blip r:embed="rId2"/>
          <a:stretch>
            <a:fillRect/>
          </a:stretch>
        </p:blipFill>
        <p:spPr>
          <a:xfrm>
            <a:off x="5288096" y="1417637"/>
            <a:ext cx="3398704" cy="4708525"/>
          </a:xfrm>
          <a:prstGeom prst="rect">
            <a:avLst/>
          </a:prstGeom>
        </p:spPr>
      </p:pic>
    </p:spTree>
    <p:extLst>
      <p:ext uri="{BB962C8B-B14F-4D97-AF65-F5344CB8AC3E}">
        <p14:creationId xmlns:p14="http://schemas.microsoft.com/office/powerpoint/2010/main" val="41317003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Journal Entry #1 – </a:t>
            </a:r>
            <a:r>
              <a:rPr lang="en-US" sz="2800" dirty="0"/>
              <a:t>Write ½ Page</a:t>
            </a:r>
          </a:p>
        </p:txBody>
      </p:sp>
      <p:sp>
        <p:nvSpPr>
          <p:cNvPr id="3" name="Content Placeholder 2"/>
          <p:cNvSpPr>
            <a:spLocks noGrp="1"/>
          </p:cNvSpPr>
          <p:nvPr>
            <p:ph idx="1"/>
          </p:nvPr>
        </p:nvSpPr>
        <p:spPr/>
        <p:txBody>
          <a:bodyPr>
            <a:normAutofit fontScale="85000" lnSpcReduction="10000"/>
          </a:bodyPr>
          <a:lstStyle/>
          <a:p>
            <a:pPr marL="0" indent="0">
              <a:buNone/>
            </a:pPr>
            <a:r>
              <a:rPr lang="en-US" dirty="0"/>
              <a:t>Write a Journal Entry titled:</a:t>
            </a:r>
          </a:p>
          <a:p>
            <a:pPr marL="0" indent="0">
              <a:buNone/>
            </a:pPr>
            <a:r>
              <a:rPr lang="en-US" b="1" u="sng" dirty="0"/>
              <a:t>What does NL mean to you? </a:t>
            </a:r>
          </a:p>
          <a:p>
            <a:pPr marL="0" indent="0">
              <a:buNone/>
            </a:pPr>
            <a:r>
              <a:rPr lang="en-US" dirty="0"/>
              <a:t>You can use these thoughts to help you write this.</a:t>
            </a:r>
          </a:p>
          <a:p>
            <a:pPr>
              <a:buFontTx/>
              <a:buChar char="-"/>
            </a:pPr>
            <a:r>
              <a:rPr lang="en-US" dirty="0"/>
              <a:t>What do you like about it? </a:t>
            </a:r>
          </a:p>
          <a:p>
            <a:pPr>
              <a:buFontTx/>
              <a:buChar char="-"/>
            </a:pPr>
            <a:r>
              <a:rPr lang="en-US" dirty="0"/>
              <a:t>What do you dislike about it? </a:t>
            </a:r>
          </a:p>
          <a:p>
            <a:pPr>
              <a:buFontTx/>
              <a:buChar char="-"/>
            </a:pPr>
            <a:r>
              <a:rPr lang="en-US" dirty="0"/>
              <a:t>Is this a place you would like to live for a long time (After High School). Why or why not? </a:t>
            </a:r>
          </a:p>
          <a:p>
            <a:pPr>
              <a:buFontTx/>
              <a:buChar char="-"/>
            </a:pPr>
            <a:r>
              <a:rPr lang="en-US" dirty="0"/>
              <a:t>What did you think of the song “No Place Like Home”? Explain.</a:t>
            </a:r>
          </a:p>
          <a:p>
            <a:pPr marL="0" indent="0">
              <a:buNone/>
            </a:pPr>
            <a:r>
              <a:rPr lang="en-US" dirty="0"/>
              <a:t>Must be written in paragraph form, Journal Entry format.</a:t>
            </a:r>
          </a:p>
        </p:txBody>
      </p:sp>
    </p:spTree>
    <p:extLst>
      <p:ext uri="{BB962C8B-B14F-4D97-AF65-F5344CB8AC3E}">
        <p14:creationId xmlns:p14="http://schemas.microsoft.com/office/powerpoint/2010/main" val="9325621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304</TotalTime>
  <Words>642</Words>
  <Application>Microsoft Macintosh PowerPoint</Application>
  <PresentationFormat>On-screen Show (4:3)</PresentationFormat>
  <Paragraphs>65</Paragraphs>
  <Slides>22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Arial</vt:lpstr>
      <vt:lpstr>Calibri</vt:lpstr>
      <vt:lpstr>Office Theme</vt:lpstr>
      <vt:lpstr>What is Culture</vt:lpstr>
      <vt:lpstr>Inuit Throat Signing</vt:lpstr>
      <vt:lpstr>What is Culture?WRITE THIS DOWN!</vt:lpstr>
      <vt:lpstr>PowerPoint Presentation</vt:lpstr>
      <vt:lpstr>Where and Why? </vt:lpstr>
      <vt:lpstr>Do we have a unique culture in NL?</vt:lpstr>
      <vt:lpstr>What makes our culture so unique or sets us apart? </vt:lpstr>
      <vt:lpstr>What does Damian Follett have to say?</vt:lpstr>
      <vt:lpstr>Journal Entry #1 – Write ½ Page</vt:lpstr>
      <vt:lpstr>PowerPoint Presentation</vt:lpstr>
      <vt:lpstr>What are some ways that our Newfoundland Culture is preserved? </vt:lpstr>
      <vt:lpstr>PowerPoint Presentation</vt:lpstr>
      <vt:lpstr>PowerPoint Presentation</vt:lpstr>
      <vt:lpstr>PowerPoint Presentation</vt:lpstr>
      <vt:lpstr>PowerPoint Presentation</vt:lpstr>
      <vt:lpstr>Resettlement!!</vt:lpstr>
      <vt:lpstr>Common!!!</vt:lpstr>
      <vt:lpstr>Argentia!!!</vt:lpstr>
      <vt:lpstr>Activity 1 (Sheet 3.1a)</vt:lpstr>
      <vt:lpstr>Insight!!!</vt:lpstr>
      <vt:lpstr>Culture Traits Pg. 36-37 (This is on your Note Sheet 1)</vt:lpstr>
      <vt:lpstr>Connections</vt:lpstr>
    </vt:vector>
  </TitlesOfParts>
  <Company/>
  <LinksUpToDate>false</LinksUpToDate>
  <SharedDoc>false</SharedDoc>
  <HyperlinksChanged>false</HyperlinksChanged>
  <AppVersion>16.0015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Culture?WRITE THIS DOWN!</dc:title>
  <dc:creator>Donna Gibbons</dc:creator>
  <cp:lastModifiedBy>Donna Gibbons</cp:lastModifiedBy>
  <cp:revision>22</cp:revision>
  <cp:lastPrinted>2015-09-16T00:34:43Z</cp:lastPrinted>
  <dcterms:created xsi:type="dcterms:W3CDTF">2014-08-11T20:00:16Z</dcterms:created>
  <dcterms:modified xsi:type="dcterms:W3CDTF">2018-09-18T23:19:54Z</dcterms:modified>
</cp:coreProperties>
</file>